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340" r:id="rId2"/>
    <p:sldId id="395" r:id="rId3"/>
    <p:sldId id="398" r:id="rId4"/>
    <p:sldId id="396" r:id="rId5"/>
    <p:sldId id="399" r:id="rId6"/>
    <p:sldId id="405" r:id="rId7"/>
    <p:sldId id="404" r:id="rId8"/>
    <p:sldId id="406" r:id="rId9"/>
    <p:sldId id="392" r:id="rId10"/>
    <p:sldId id="393" r:id="rId11"/>
    <p:sldId id="407" r:id="rId12"/>
    <p:sldId id="408" r:id="rId13"/>
    <p:sldId id="309" r:id="rId14"/>
    <p:sldId id="311" r:id="rId15"/>
    <p:sldId id="307" r:id="rId16"/>
    <p:sldId id="370" r:id="rId17"/>
    <p:sldId id="371" r:id="rId18"/>
    <p:sldId id="315" r:id="rId19"/>
    <p:sldId id="327" r:id="rId20"/>
    <p:sldId id="328" r:id="rId21"/>
    <p:sldId id="329" r:id="rId22"/>
    <p:sldId id="409" r:id="rId23"/>
    <p:sldId id="369" r:id="rId24"/>
    <p:sldId id="360" r:id="rId25"/>
    <p:sldId id="361" r:id="rId26"/>
    <p:sldId id="384" r:id="rId27"/>
    <p:sldId id="411" r:id="rId28"/>
    <p:sldId id="412" r:id="rId29"/>
    <p:sldId id="410" r:id="rId30"/>
    <p:sldId id="413" r:id="rId31"/>
    <p:sldId id="414" r:id="rId32"/>
    <p:sldId id="364" r:id="rId33"/>
    <p:sldId id="415" r:id="rId34"/>
    <p:sldId id="416" r:id="rId35"/>
    <p:sldId id="417" r:id="rId36"/>
    <p:sldId id="418" r:id="rId37"/>
    <p:sldId id="419" r:id="rId38"/>
    <p:sldId id="420" r:id="rId39"/>
    <p:sldId id="421" r:id="rId40"/>
    <p:sldId id="422"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urious" initials="C"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83A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5758FB7-9AC5-4552-8A53-C91805E547FA}" styleName="主题样式 1 - 个性色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64" autoAdjust="0"/>
    <p:restoredTop sz="81319"/>
  </p:normalViewPr>
  <p:slideViewPr>
    <p:cSldViewPr snapToGrid="0" snapToObjects="1">
      <p:cViewPr varScale="1">
        <p:scale>
          <a:sx n="60" d="100"/>
          <a:sy n="60" d="100"/>
        </p:scale>
        <p:origin x="102" y="10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2" d="100"/>
          <a:sy n="82" d="100"/>
        </p:scale>
        <p:origin x="3176"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D4331E-FBCB-2542-97B1-54773019FD3A}" type="datetimeFigureOut">
              <a:rPr kumimoji="1" lang="zh-CN" altLang="en-US" smtClean="0"/>
              <a:t>2019/9/11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C38AB0-EEC4-944F-AAEE-D60AFE166822}" type="slidenum">
              <a:rPr kumimoji="1" lang="zh-CN" altLang="en-US" smtClean="0"/>
              <a:t>‹#›</a:t>
            </a:fld>
            <a:endParaRPr kumimoji="1" lang="zh-CN" altLang="en-US"/>
          </a:p>
        </p:txBody>
      </p:sp>
    </p:spTree>
    <p:extLst>
      <p:ext uri="{BB962C8B-B14F-4D97-AF65-F5344CB8AC3E}">
        <p14:creationId xmlns:p14="http://schemas.microsoft.com/office/powerpoint/2010/main" val="1687926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sz="1200" b="0" dirty="0"/>
          </a:p>
        </p:txBody>
      </p:sp>
      <p:sp>
        <p:nvSpPr>
          <p:cNvPr id="4" name="幻灯片编号占位符 3"/>
          <p:cNvSpPr>
            <a:spLocks noGrp="1"/>
          </p:cNvSpPr>
          <p:nvPr>
            <p:ph type="sldNum" sz="quarter" idx="10"/>
          </p:nvPr>
        </p:nvSpPr>
        <p:spPr/>
        <p:txBody>
          <a:bodyPr/>
          <a:lstStyle/>
          <a:p>
            <a:fld id="{25C38AB0-EEC4-944F-AAEE-D60AFE166822}" type="slidenum">
              <a:rPr kumimoji="1" lang="zh-CN" altLang="en-US" smtClean="0"/>
              <a:t>1</a:t>
            </a:fld>
            <a:endParaRPr kumimoji="1" lang="zh-CN" altLang="en-US"/>
          </a:p>
        </p:txBody>
      </p:sp>
    </p:spTree>
    <p:extLst>
      <p:ext uri="{BB962C8B-B14F-4D97-AF65-F5344CB8AC3E}">
        <p14:creationId xmlns:p14="http://schemas.microsoft.com/office/powerpoint/2010/main" val="6013856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什么是强化学习？</a:t>
            </a:r>
            <a:endParaRPr lang="en-US" altLang="zh-CN" dirty="0"/>
          </a:p>
          <a:p>
            <a:r>
              <a:rPr lang="zh-CN" altLang="en-US" sz="1200" b="0" i="0" kern="1200" dirty="0">
                <a:solidFill>
                  <a:schemeClr val="tx1"/>
                </a:solidFill>
                <a:effectLst/>
                <a:latin typeface="+mn-lt"/>
                <a:ea typeface="+mn-ea"/>
                <a:cs typeface="+mn-cs"/>
              </a:rPr>
              <a:t>学习从情境到行动的最佳映射。</a:t>
            </a:r>
            <a:endParaRPr lang="en-US" altLang="zh-CN" dirty="0"/>
          </a:p>
          <a:p>
            <a:r>
              <a:rPr lang="zh-CN" altLang="en-US" dirty="0"/>
              <a:t>强化学习的目标：最大化积累奖励</a:t>
            </a:r>
            <a:endParaRPr lang="en-US" altLang="zh-CN" dirty="0"/>
          </a:p>
          <a:p>
            <a:r>
              <a:rPr lang="zh-CN" altLang="en-US" dirty="0"/>
              <a:t>举例子：小孩子的例子</a:t>
            </a:r>
          </a:p>
        </p:txBody>
      </p:sp>
      <p:sp>
        <p:nvSpPr>
          <p:cNvPr id="4" name="灯片编号占位符 3"/>
          <p:cNvSpPr>
            <a:spLocks noGrp="1"/>
          </p:cNvSpPr>
          <p:nvPr>
            <p:ph type="sldNum" sz="quarter" idx="5"/>
          </p:nvPr>
        </p:nvSpPr>
        <p:spPr/>
        <p:txBody>
          <a:bodyPr/>
          <a:lstStyle/>
          <a:p>
            <a:fld id="{25C38AB0-EEC4-944F-AAEE-D60AFE166822}" type="slidenum">
              <a:rPr kumimoji="1" lang="zh-CN" altLang="en-US" smtClean="0"/>
              <a:t>10</a:t>
            </a:fld>
            <a:endParaRPr kumimoji="1" lang="zh-CN" altLang="en-US"/>
          </a:p>
        </p:txBody>
      </p:sp>
    </p:spTree>
    <p:extLst>
      <p:ext uri="{BB962C8B-B14F-4D97-AF65-F5344CB8AC3E}">
        <p14:creationId xmlns:p14="http://schemas.microsoft.com/office/powerpoint/2010/main" val="2833255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短流无法在流内学习，因为没有足够的历史信息。</a:t>
            </a:r>
            <a:endParaRPr kumimoji="1" lang="en-US" altLang="zh-CN" dirty="0"/>
          </a:p>
          <a:p>
            <a:r>
              <a:rPr lang="en-US" altLang="zh-CN" sz="1200" b="0" i="0" kern="1200" dirty="0">
                <a:solidFill>
                  <a:schemeClr val="tx1"/>
                </a:solidFill>
                <a:effectLst/>
                <a:latin typeface="+mn-lt"/>
                <a:ea typeface="+mn-ea"/>
                <a:cs typeface="+mn-cs"/>
              </a:rPr>
              <a:t>TCP-RL</a:t>
            </a:r>
            <a:r>
              <a:rPr lang="zh-CN" altLang="en-US" sz="1200" b="0" i="0" kern="1200" dirty="0">
                <a:solidFill>
                  <a:schemeClr val="tx1"/>
                </a:solidFill>
                <a:effectLst/>
                <a:latin typeface="+mn-lt"/>
                <a:ea typeface="+mn-ea"/>
                <a:cs typeface="+mn-cs"/>
              </a:rPr>
              <a:t>通过基于组的</a:t>
            </a:r>
            <a:r>
              <a:rPr lang="en-US" altLang="zh-CN" sz="1200" b="0" i="0" kern="1200" dirty="0">
                <a:solidFill>
                  <a:schemeClr val="tx1"/>
                </a:solidFill>
                <a:effectLst/>
                <a:latin typeface="+mn-lt"/>
                <a:ea typeface="+mn-ea"/>
                <a:cs typeface="+mn-cs"/>
              </a:rPr>
              <a:t>RL</a:t>
            </a:r>
            <a:r>
              <a:rPr lang="zh-CN" altLang="en-US" sz="1200" b="0" i="0" kern="1200" dirty="0">
                <a:solidFill>
                  <a:schemeClr val="tx1"/>
                </a:solidFill>
                <a:effectLst/>
                <a:latin typeface="+mn-lt"/>
                <a:ea typeface="+mn-ea"/>
                <a:cs typeface="+mn-cs"/>
              </a:rPr>
              <a:t>在用户组</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相同的子网、</a:t>
            </a:r>
            <a:r>
              <a:rPr lang="en-US" altLang="zh-CN" sz="1200" b="0" i="0" kern="1200" dirty="0">
                <a:solidFill>
                  <a:schemeClr val="tx1"/>
                </a:solidFill>
                <a:effectLst/>
                <a:latin typeface="+mn-lt"/>
                <a:ea typeface="+mn-ea"/>
                <a:cs typeface="+mn-cs"/>
              </a:rPr>
              <a:t>ISP</a:t>
            </a:r>
            <a:r>
              <a:rPr lang="zh-CN" altLang="en-US" sz="1200" b="0" i="0" kern="1200" dirty="0">
                <a:solidFill>
                  <a:schemeClr val="tx1"/>
                </a:solidFill>
                <a:effectLst/>
                <a:latin typeface="+mn-lt"/>
                <a:ea typeface="+mn-ea"/>
                <a:cs typeface="+mn-cs"/>
              </a:rPr>
              <a:t>等</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级别配置</a:t>
            </a:r>
            <a:r>
              <a:rPr lang="en-US" altLang="zh-CN" sz="1200" b="0" i="0" kern="1200" dirty="0">
                <a:solidFill>
                  <a:schemeClr val="tx1"/>
                </a:solidFill>
                <a:effectLst/>
                <a:latin typeface="+mn-lt"/>
                <a:ea typeface="+mn-ea"/>
                <a:cs typeface="+mn-cs"/>
              </a:rPr>
              <a:t>IW</a:t>
            </a:r>
          </a:p>
          <a:p>
            <a:r>
              <a:rPr lang="en-US" altLang="zh-CN" sz="1200" b="0" i="0" kern="1200" dirty="0">
                <a:solidFill>
                  <a:schemeClr val="tx1"/>
                </a:solidFill>
                <a:effectLst/>
                <a:latin typeface="+mn-lt"/>
                <a:ea typeface="+mn-ea"/>
                <a:cs typeface="+mn-cs"/>
              </a:rPr>
              <a:t>TCP-RL</a:t>
            </a:r>
            <a:r>
              <a:rPr lang="zh-CN" altLang="en-US" sz="1200" b="0" i="0" kern="1200" dirty="0">
                <a:solidFill>
                  <a:schemeClr val="tx1"/>
                </a:solidFill>
                <a:effectLst/>
                <a:latin typeface="+mn-lt"/>
                <a:ea typeface="+mn-ea"/>
                <a:cs typeface="+mn-cs"/>
              </a:rPr>
              <a:t>在每个流级别通过</a:t>
            </a:r>
            <a:r>
              <a:rPr lang="en-US" altLang="zh-CN" sz="1200" b="0" i="0" kern="1200" dirty="0">
                <a:solidFill>
                  <a:schemeClr val="tx1"/>
                </a:solidFill>
                <a:effectLst/>
                <a:latin typeface="+mn-lt"/>
                <a:ea typeface="+mn-ea"/>
                <a:cs typeface="+mn-cs"/>
              </a:rPr>
              <a:t>deep RL</a:t>
            </a:r>
            <a:r>
              <a:rPr lang="zh-CN" altLang="en-US" sz="1200" b="0" i="0" kern="1200" dirty="0">
                <a:solidFill>
                  <a:schemeClr val="tx1"/>
                </a:solidFill>
                <a:effectLst/>
                <a:latin typeface="+mn-lt"/>
                <a:ea typeface="+mn-ea"/>
                <a:cs typeface="+mn-cs"/>
              </a:rPr>
              <a:t>配置</a:t>
            </a:r>
            <a:r>
              <a:rPr lang="en-US" altLang="zh-CN" sz="1200" b="0" i="0" kern="1200" dirty="0">
                <a:solidFill>
                  <a:schemeClr val="tx1"/>
                </a:solidFill>
                <a:effectLst/>
                <a:latin typeface="+mn-lt"/>
                <a:ea typeface="+mn-ea"/>
                <a:cs typeface="+mn-cs"/>
              </a:rPr>
              <a:t>CC</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1" u="none" strike="noStrike" kern="1200" baseline="0" dirty="0" err="1">
                <a:solidFill>
                  <a:schemeClr val="tx1"/>
                </a:solidFill>
                <a:latin typeface="+mn-lt"/>
                <a:ea typeface="+mn-ea"/>
                <a:cs typeface="+mn-cs"/>
              </a:rPr>
              <a:t>Smar-tIW</a:t>
            </a:r>
            <a:r>
              <a:rPr lang="en-US" altLang="zh-CN" sz="1200" b="0" i="1" u="none" strike="noStrike" kern="1200" baseline="0" dirty="0">
                <a:solidFill>
                  <a:schemeClr val="tx1"/>
                </a:solidFill>
                <a:latin typeface="+mn-lt"/>
                <a:ea typeface="+mn-ea"/>
                <a:cs typeface="+mn-cs"/>
              </a:rPr>
              <a:t> </a:t>
            </a:r>
            <a:r>
              <a:rPr lang="zh-CN" altLang="en-US" sz="1200" b="0" i="0" u="none" strike="noStrike" kern="1200" baseline="0" dirty="0">
                <a:solidFill>
                  <a:schemeClr val="tx1"/>
                </a:solidFill>
                <a:latin typeface="+mn-lt"/>
                <a:ea typeface="+mn-ea"/>
                <a:cs typeface="+mn-cs"/>
              </a:rPr>
              <a:t>由于个体对环境网络的信息不足，所以只能在粗粒度的用户组维度上使用强化学习，同时决策的定义是</a:t>
            </a:r>
            <a:r>
              <a:rPr lang="en-US" altLang="zh-CN" sz="1200" b="0" i="1" u="none" strike="noStrike" kern="1200" baseline="0" dirty="0">
                <a:solidFill>
                  <a:schemeClr val="tx1"/>
                </a:solidFill>
                <a:latin typeface="+mn-lt"/>
                <a:ea typeface="+mn-ea"/>
                <a:cs typeface="+mn-cs"/>
              </a:rPr>
              <a:t>IW </a:t>
            </a:r>
            <a:r>
              <a:rPr lang="zh-CN" altLang="en-US" sz="1200" b="0" i="0" u="none" strike="noStrike" kern="1200" baseline="0" dirty="0">
                <a:solidFill>
                  <a:schemeClr val="tx1"/>
                </a:solidFill>
                <a:latin typeface="+mn-lt"/>
                <a:ea typeface="+mn-ea"/>
                <a:cs typeface="+mn-cs"/>
              </a:rPr>
              <a:t>。针对长流的数据传输优化，每条</a:t>
            </a:r>
            <a:r>
              <a:rPr lang="en-US" altLang="zh-CN" sz="1200" b="0" i="0" u="none" strike="noStrike" kern="1200" baseline="0" dirty="0">
                <a:solidFill>
                  <a:schemeClr val="tx1"/>
                </a:solidFill>
                <a:latin typeface="+mn-lt"/>
                <a:ea typeface="+mn-ea"/>
                <a:cs typeface="+mn-cs"/>
              </a:rPr>
              <a:t>TCP</a:t>
            </a:r>
            <a:r>
              <a:rPr lang="zh-CN" altLang="en-US" sz="1200" b="0" i="0" u="none" strike="noStrike" kern="1200" baseline="0" dirty="0">
                <a:solidFill>
                  <a:schemeClr val="tx1"/>
                </a:solidFill>
                <a:latin typeface="+mn-lt"/>
                <a:ea typeface="+mn-ea"/>
                <a:cs typeface="+mn-cs"/>
              </a:rPr>
              <a:t>流的传输时间较长，所以单条流一定程度能探测到网络环境信息。基于此，</a:t>
            </a:r>
            <a:r>
              <a:rPr lang="en-US" altLang="zh-CN" sz="1200" b="0" i="1" u="none" strike="noStrike" kern="1200" baseline="0" dirty="0">
                <a:solidFill>
                  <a:schemeClr val="tx1"/>
                </a:solidFill>
                <a:latin typeface="+mn-lt"/>
                <a:ea typeface="+mn-ea"/>
                <a:cs typeface="+mn-cs"/>
              </a:rPr>
              <a:t>TCP-RL </a:t>
            </a:r>
            <a:r>
              <a:rPr lang="zh-CN" altLang="en-US" sz="1200" b="0" i="0" u="none" strike="noStrike" kern="1200" baseline="0" dirty="0">
                <a:solidFill>
                  <a:schemeClr val="tx1"/>
                </a:solidFill>
                <a:latin typeface="+mn-lt"/>
                <a:ea typeface="+mn-ea"/>
                <a:cs typeface="+mn-cs"/>
              </a:rPr>
              <a:t>能做到单条</a:t>
            </a:r>
            <a:r>
              <a:rPr lang="en-US" altLang="zh-CN" sz="1200" b="0" i="0" u="none" strike="noStrike" kern="1200" baseline="0" dirty="0">
                <a:solidFill>
                  <a:schemeClr val="tx1"/>
                </a:solidFill>
                <a:latin typeface="+mn-lt"/>
                <a:ea typeface="+mn-ea"/>
                <a:cs typeface="+mn-cs"/>
              </a:rPr>
              <a:t>TCP </a:t>
            </a:r>
            <a:r>
              <a:rPr lang="zh-CN" altLang="en-US" sz="1200" b="0" i="0" u="none" strike="noStrike" kern="1200" baseline="0" dirty="0">
                <a:solidFill>
                  <a:schemeClr val="tx1"/>
                </a:solidFill>
                <a:latin typeface="+mn-lt"/>
                <a:ea typeface="+mn-ea"/>
                <a:cs typeface="+mn-cs"/>
              </a:rPr>
              <a:t>流级别的决策控制，决策为不同版本的拥塞控制算法。</a:t>
            </a:r>
            <a:endParaRPr kumimoji="1" lang="en-US" altLang="zh-CN" dirty="0"/>
          </a:p>
        </p:txBody>
      </p:sp>
      <p:sp>
        <p:nvSpPr>
          <p:cNvPr id="4" name="幻灯片编号占位符 3"/>
          <p:cNvSpPr>
            <a:spLocks noGrp="1"/>
          </p:cNvSpPr>
          <p:nvPr>
            <p:ph type="sldNum" sz="quarter" idx="10"/>
          </p:nvPr>
        </p:nvSpPr>
        <p:spPr/>
        <p:txBody>
          <a:bodyPr/>
          <a:lstStyle/>
          <a:p>
            <a:fld id="{25C38AB0-EEC4-944F-AAEE-D60AFE166822}" type="slidenum">
              <a:rPr kumimoji="1" lang="zh-CN" altLang="en-US" smtClean="0"/>
              <a:t>11</a:t>
            </a:fld>
            <a:endParaRPr kumimoji="1" lang="zh-CN" altLang="en-US"/>
          </a:p>
        </p:txBody>
      </p:sp>
    </p:spTree>
    <p:extLst>
      <p:ext uri="{BB962C8B-B14F-4D97-AF65-F5344CB8AC3E}">
        <p14:creationId xmlns:p14="http://schemas.microsoft.com/office/powerpoint/2010/main" val="1304815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基本思想</a:t>
            </a:r>
            <a:r>
              <a:rPr lang="en-US" altLang="zh-CN" sz="1200" b="0" i="0" kern="1200" dirty="0">
                <a:solidFill>
                  <a:schemeClr val="tx1"/>
                </a:solidFill>
                <a:effectLst/>
                <a:latin typeface="+mn-lt"/>
                <a:ea typeface="+mn-ea"/>
                <a:cs typeface="+mn-cs"/>
              </a:rPr>
              <a:t>:TCP-RL</a:t>
            </a:r>
            <a:r>
              <a:rPr lang="zh-CN" altLang="en-US" sz="1200" b="0" i="0" kern="1200" dirty="0">
                <a:solidFill>
                  <a:schemeClr val="tx1"/>
                </a:solidFill>
                <a:effectLst/>
                <a:latin typeface="+mn-lt"/>
                <a:ea typeface="+mn-ea"/>
                <a:cs typeface="+mn-cs"/>
              </a:rPr>
              <a:t>将</a:t>
            </a:r>
            <a:r>
              <a:rPr lang="en-US" altLang="zh-CN" sz="1200" b="0" i="0" kern="1200" dirty="0">
                <a:solidFill>
                  <a:schemeClr val="tx1"/>
                </a:solidFill>
                <a:effectLst/>
                <a:latin typeface="+mn-lt"/>
                <a:ea typeface="+mn-ea"/>
                <a:cs typeface="+mn-cs"/>
              </a:rPr>
              <a:t>IW</a:t>
            </a:r>
            <a:r>
              <a:rPr lang="zh-CN" altLang="en-US" sz="1200" b="0" i="0" kern="1200" dirty="0">
                <a:solidFill>
                  <a:schemeClr val="tx1"/>
                </a:solidFill>
                <a:effectLst/>
                <a:latin typeface="+mn-lt"/>
                <a:ea typeface="+mn-ea"/>
                <a:cs typeface="+mn-cs"/>
              </a:rPr>
              <a:t>配置定义为一个多臂老虎机问题</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实时探测和开发</a:t>
            </a:r>
            <a:r>
              <a:rPr lang="en-US" altLang="zh-CN" sz="1200" b="0" i="0" kern="1200" dirty="0">
                <a:solidFill>
                  <a:schemeClr val="tx1"/>
                </a:solidFill>
                <a:effectLst/>
                <a:latin typeface="+mn-lt"/>
                <a:ea typeface="+mn-ea"/>
                <a:cs typeface="+mn-cs"/>
              </a:rPr>
              <a:t>)</a:t>
            </a:r>
          </a:p>
          <a:p>
            <a:r>
              <a:rPr lang="zh-CN" altLang="en-US" dirty="0"/>
              <a:t>多臂老虎机问题：目标：在有限的情况下，获得最大的回报</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TCP-RL:IW</a:t>
            </a:r>
            <a:r>
              <a:rPr lang="zh-CN" altLang="en-US" dirty="0"/>
              <a:t>：</a:t>
            </a:r>
            <a:r>
              <a:rPr lang="zh-CN" altLang="en-US" sz="1200" dirty="0">
                <a:latin typeface="微软雅黑" panose="020B0503020204020204" pitchFamily="34" charset="-122"/>
                <a:ea typeface="微软雅黑" panose="020B0503020204020204" pitchFamily="34" charset="-122"/>
              </a:rPr>
              <a:t>目标</a:t>
            </a: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不断为一些流设置初始窗口，使得其平均延迟最低</a:t>
            </a:r>
            <a:endParaRPr lang="en-US" altLang="zh-CN" sz="1200" dirty="0">
              <a:latin typeface="微软雅黑" panose="020B0503020204020204" pitchFamily="34" charset="-122"/>
              <a:ea typeface="微软雅黑" panose="020B0503020204020204" pitchFamily="34" charset="-122"/>
            </a:endParaRPr>
          </a:p>
          <a:p>
            <a:r>
              <a:rPr lang="zh-CN" altLang="en-US" sz="1200" b="0" i="0" u="none" strike="noStrike" kern="1200" baseline="0" dirty="0">
                <a:solidFill>
                  <a:schemeClr val="tx1"/>
                </a:solidFill>
                <a:latin typeface="+mn-lt"/>
                <a:ea typeface="+mn-ea"/>
                <a:cs typeface="+mn-cs"/>
              </a:rPr>
              <a:t>对于解决稳定环境下的多臂老虎机问题（</a:t>
            </a:r>
            <a:r>
              <a:rPr lang="en-US" altLang="zh-CN" sz="1200" b="0" i="0" u="none" strike="noStrike" kern="1200" baseline="0" dirty="0">
                <a:solidFill>
                  <a:schemeClr val="tx1"/>
                </a:solidFill>
                <a:latin typeface="+mn-lt"/>
                <a:ea typeface="+mn-ea"/>
                <a:cs typeface="+mn-cs"/>
              </a:rPr>
              <a:t>stationary multi-armed bandit problem</a:t>
            </a:r>
            <a:r>
              <a:rPr lang="zh-CN" altLang="en-US" sz="1200" b="0" i="0" u="none" strike="noStrike" kern="1200" baseline="0" dirty="0">
                <a:solidFill>
                  <a:schemeClr val="tx1"/>
                </a:solidFill>
                <a:latin typeface="+mn-lt"/>
                <a:ea typeface="+mn-ea"/>
                <a:cs typeface="+mn-cs"/>
              </a:rPr>
              <a:t>），强化学习中的</a:t>
            </a:r>
            <a:r>
              <a:rPr lang="en-US" altLang="zh-CN" sz="1200" b="0" i="0" u="none" strike="noStrike" kern="1200" baseline="0" dirty="0">
                <a:solidFill>
                  <a:schemeClr val="tx1"/>
                </a:solidFill>
                <a:latin typeface="+mn-lt"/>
                <a:ea typeface="+mn-ea"/>
                <a:cs typeface="+mn-cs"/>
              </a:rPr>
              <a:t>UCB[109] </a:t>
            </a:r>
            <a:r>
              <a:rPr lang="zh-CN" altLang="en-US" sz="1200" b="0" i="0" u="none" strike="noStrike" kern="1200" baseline="0" dirty="0">
                <a:solidFill>
                  <a:schemeClr val="tx1"/>
                </a:solidFill>
                <a:latin typeface="+mn-lt"/>
                <a:ea typeface="+mn-ea"/>
                <a:cs typeface="+mn-cs"/>
              </a:rPr>
              <a:t>算法被证明是最优的解决方法</a:t>
            </a:r>
            <a:r>
              <a:rPr lang="en-US" altLang="zh-CN" sz="1200" b="0" i="0" u="none" strike="noStrike" kern="1200" baseline="0" dirty="0">
                <a:solidFill>
                  <a:schemeClr val="tx1"/>
                </a:solidFill>
                <a:latin typeface="+mn-lt"/>
                <a:ea typeface="+mn-ea"/>
                <a:cs typeface="+mn-cs"/>
              </a:rPr>
              <a:t>[110]</a:t>
            </a:r>
            <a:r>
              <a:rPr lang="zh-CN" altLang="en-US" sz="1200" b="0" i="0" u="none" strike="noStrike" kern="1200" baseline="0" dirty="0">
                <a:solidFill>
                  <a:schemeClr val="tx1"/>
                </a:solidFill>
                <a:latin typeface="+mn-lt"/>
                <a:ea typeface="+mn-ea"/>
                <a:cs typeface="+mn-cs"/>
              </a:rPr>
              <a:t>，</a:t>
            </a:r>
            <a:r>
              <a:rPr lang="en-US" altLang="zh-CN" sz="1200" b="0" i="0" u="none" strike="noStrike" kern="1200" baseline="0" dirty="0">
                <a:solidFill>
                  <a:schemeClr val="tx1"/>
                </a:solidFill>
                <a:latin typeface="+mn-lt"/>
                <a:ea typeface="+mn-ea"/>
                <a:cs typeface="+mn-cs"/>
              </a:rPr>
              <a:t>UCB </a:t>
            </a:r>
            <a:r>
              <a:rPr lang="zh-CN" altLang="en-US" sz="1200" b="0" i="0" u="none" strike="noStrike" kern="1200" baseline="0" dirty="0">
                <a:solidFill>
                  <a:schemeClr val="tx1"/>
                </a:solidFill>
                <a:latin typeface="+mn-lt"/>
                <a:ea typeface="+mn-ea"/>
                <a:cs typeface="+mn-cs"/>
              </a:rPr>
              <a:t>假设环境不变，即不同决策的奖励分布是固定不变的，不会随着时间变化而变化。在学习初始窗口这一问题中，用户的网络环境会随着时间变化而变化，所以本文将学习初始窗口的问题转变成非平稳环境下的多臂老虎机问题</a:t>
            </a:r>
            <a:r>
              <a:rPr lang="en-US" altLang="zh-CN" sz="1200" b="0" i="0" u="none" strike="noStrike" kern="1200" baseline="0" dirty="0">
                <a:solidFill>
                  <a:schemeClr val="tx1"/>
                </a:solidFill>
                <a:latin typeface="+mn-lt"/>
                <a:ea typeface="+mn-ea"/>
                <a:cs typeface="+mn-cs"/>
              </a:rPr>
              <a:t>(non-stationary multi-armed </a:t>
            </a:r>
            <a:r>
              <a:rPr lang="en-US" altLang="zh-CN" sz="1200" b="0" i="0" u="none" strike="noStrike" kern="1200" baseline="0" dirty="0" err="1">
                <a:solidFill>
                  <a:schemeClr val="tx1"/>
                </a:solidFill>
                <a:latin typeface="+mn-lt"/>
                <a:ea typeface="+mn-ea"/>
                <a:cs typeface="+mn-cs"/>
              </a:rPr>
              <a:t>banditproblem</a:t>
            </a:r>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。本节采用了</a:t>
            </a:r>
            <a:r>
              <a:rPr lang="en-US" altLang="zh-CN" sz="1200" b="0" i="0" u="none" strike="noStrike" kern="1200" baseline="0" dirty="0">
                <a:solidFill>
                  <a:schemeClr val="tx1"/>
                </a:solidFill>
                <a:latin typeface="+mn-lt"/>
                <a:ea typeface="+mn-ea"/>
                <a:cs typeface="+mn-cs"/>
              </a:rPr>
              <a:t>Discounted UCB </a:t>
            </a:r>
            <a:r>
              <a:rPr lang="zh-CN" altLang="en-US" sz="1200" b="0" i="0" u="none" strike="noStrike" kern="1200" baseline="0" dirty="0">
                <a:solidFill>
                  <a:schemeClr val="tx1"/>
                </a:solidFill>
                <a:latin typeface="+mn-lt"/>
                <a:ea typeface="+mn-ea"/>
                <a:cs typeface="+mn-cs"/>
              </a:rPr>
              <a:t>算法，其核心思想是在估算决策的奖励时，会给过去该决策的奖励做加权平均，离当前时间越近的权重越大，离当前时间越远的权重越小，所以当环境发生变化，</a:t>
            </a:r>
            <a:r>
              <a:rPr lang="en-US" altLang="zh-CN" sz="1200" b="0" i="0" u="none" strike="noStrike" kern="1200" baseline="0" dirty="0">
                <a:solidFill>
                  <a:schemeClr val="tx1"/>
                </a:solidFill>
                <a:latin typeface="+mn-lt"/>
                <a:ea typeface="+mn-ea"/>
                <a:cs typeface="+mn-cs"/>
              </a:rPr>
              <a:t>Discounted UCB </a:t>
            </a:r>
            <a:r>
              <a:rPr lang="zh-CN" altLang="en-US" sz="1200" b="0" i="0" u="none" strike="noStrike" kern="1200" baseline="0" dirty="0">
                <a:solidFill>
                  <a:schemeClr val="tx1"/>
                </a:solidFill>
                <a:latin typeface="+mn-lt"/>
                <a:ea typeface="+mn-ea"/>
                <a:cs typeface="+mn-cs"/>
              </a:rPr>
              <a:t>算法会更多考虑当前时刻的奖励，所以它适用于解决非平稳环境下的多臂老虎机问题。</a:t>
            </a:r>
            <a:endParaRPr lang="en-US" altLang="zh-CN" dirty="0"/>
          </a:p>
        </p:txBody>
      </p:sp>
      <p:sp>
        <p:nvSpPr>
          <p:cNvPr id="4" name="灯片编号占位符 3"/>
          <p:cNvSpPr>
            <a:spLocks noGrp="1"/>
          </p:cNvSpPr>
          <p:nvPr>
            <p:ph type="sldNum" sz="quarter" idx="5"/>
          </p:nvPr>
        </p:nvSpPr>
        <p:spPr/>
        <p:txBody>
          <a:bodyPr/>
          <a:lstStyle/>
          <a:p>
            <a:fld id="{25C38AB0-EEC4-944F-AAEE-D60AFE166822}" type="slidenum">
              <a:rPr kumimoji="1" lang="zh-CN" altLang="en-US" smtClean="0"/>
              <a:t>12</a:t>
            </a:fld>
            <a:endParaRPr kumimoji="1" lang="zh-CN" altLang="en-US"/>
          </a:p>
        </p:txBody>
      </p:sp>
    </p:spTree>
    <p:extLst>
      <p:ext uri="{BB962C8B-B14F-4D97-AF65-F5344CB8AC3E}">
        <p14:creationId xmlns:p14="http://schemas.microsoft.com/office/powerpoint/2010/main" val="30939500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5C38AB0-EEC4-944F-AAEE-D60AFE166822}" type="slidenum">
              <a:rPr kumimoji="1" lang="zh-CN" altLang="en-US" smtClean="0"/>
              <a:t>13</a:t>
            </a:fld>
            <a:endParaRPr kumimoji="1" lang="zh-CN" altLang="en-US"/>
          </a:p>
        </p:txBody>
      </p:sp>
    </p:spTree>
    <p:extLst>
      <p:ext uri="{BB962C8B-B14F-4D97-AF65-F5344CB8AC3E}">
        <p14:creationId xmlns:p14="http://schemas.microsoft.com/office/powerpoint/2010/main" val="3004581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mn-lt"/>
                <a:ea typeface="+mn-ea"/>
                <a:cs typeface="+mn-cs"/>
              </a:rPr>
              <a:t>在</a:t>
            </a:r>
            <a:r>
              <a:rPr lang="en-US" altLang="zh-CN" sz="1200" b="0" i="0" u="none" strike="noStrike" kern="1200" baseline="0" dirty="0">
                <a:solidFill>
                  <a:schemeClr val="tx1"/>
                </a:solidFill>
                <a:latin typeface="+mn-lt"/>
                <a:ea typeface="+mn-ea"/>
                <a:cs typeface="+mn-cs"/>
              </a:rPr>
              <a:t>TCP </a:t>
            </a:r>
            <a:r>
              <a:rPr lang="zh-CN" altLang="en-US" sz="1200" b="0" i="0" u="none" strike="noStrike" kern="1200" baseline="0" dirty="0">
                <a:solidFill>
                  <a:schemeClr val="tx1"/>
                </a:solidFill>
                <a:latin typeface="+mn-lt"/>
                <a:ea typeface="+mn-ea"/>
                <a:cs typeface="+mn-cs"/>
              </a:rPr>
              <a:t>初始窗口设置的问题上，强化学习的环境就是用户</a:t>
            </a:r>
            <a:r>
              <a:rPr lang="en-US" altLang="zh-CN" sz="1200" b="0" i="0" u="none" strike="noStrike" kern="1200" baseline="0" dirty="0">
                <a:solidFill>
                  <a:schemeClr val="tx1"/>
                </a:solidFill>
                <a:latin typeface="+mn-lt"/>
                <a:ea typeface="+mn-ea"/>
                <a:cs typeface="+mn-cs"/>
              </a:rPr>
              <a:t>TCP </a:t>
            </a:r>
            <a:r>
              <a:rPr lang="zh-CN" altLang="en-US" sz="1200" b="0" i="0" u="none" strike="noStrike" kern="1200" baseline="0" dirty="0">
                <a:solidFill>
                  <a:schemeClr val="tx1"/>
                </a:solidFill>
                <a:latin typeface="+mn-lt"/>
                <a:ea typeface="+mn-ea"/>
                <a:cs typeface="+mn-cs"/>
              </a:rPr>
              <a:t>流所处的网络环境（比如链路的剩余的可用带宽，</a:t>
            </a:r>
            <a:r>
              <a:rPr lang="en-US" altLang="zh-CN" sz="1200" b="0" i="0" u="none" strike="noStrike" kern="1200" baseline="0" dirty="0">
                <a:solidFill>
                  <a:schemeClr val="tx1"/>
                </a:solidFill>
                <a:latin typeface="+mn-lt"/>
                <a:ea typeface="+mn-ea"/>
                <a:cs typeface="+mn-cs"/>
              </a:rPr>
              <a:t>RTT</a:t>
            </a:r>
            <a:r>
              <a:rPr lang="zh-CN" altLang="en-US" sz="1200" b="0" i="0" u="none" strike="noStrike" kern="1200" baseline="0" dirty="0">
                <a:solidFill>
                  <a:schemeClr val="tx1"/>
                </a:solidFill>
                <a:latin typeface="+mn-lt"/>
                <a:ea typeface="+mn-ea"/>
                <a:cs typeface="+mn-cs"/>
              </a:rPr>
              <a:t>，丢包率等等），但并非</a:t>
            </a:r>
            <a:r>
              <a:rPr lang="en-US" altLang="zh-CN" sz="1200" b="0" i="0" u="none" strike="noStrike" kern="1200" baseline="0" dirty="0">
                <a:solidFill>
                  <a:schemeClr val="tx1"/>
                </a:solidFill>
                <a:latin typeface="+mn-lt"/>
                <a:ea typeface="+mn-ea"/>
                <a:cs typeface="+mn-cs"/>
              </a:rPr>
              <a:t>Web </a:t>
            </a:r>
            <a:r>
              <a:rPr lang="zh-CN" altLang="en-US" sz="1200" b="0" i="0" u="none" strike="noStrike" kern="1200" baseline="0" dirty="0">
                <a:solidFill>
                  <a:schemeClr val="tx1"/>
                </a:solidFill>
                <a:latin typeface="+mn-lt"/>
                <a:ea typeface="+mn-ea"/>
                <a:cs typeface="+mn-cs"/>
              </a:rPr>
              <a:t>服务提供商所服务的每个用户都能够满足网络环境的连续性，如果用户分组粒度过细，比如一个</a:t>
            </a:r>
            <a:r>
              <a:rPr lang="en-US" altLang="zh-CN" sz="1200" b="0" i="0" u="none" strike="noStrike" kern="1200" baseline="0" dirty="0">
                <a:solidFill>
                  <a:schemeClr val="tx1"/>
                </a:solidFill>
                <a:latin typeface="+mn-lt"/>
                <a:ea typeface="+mn-ea"/>
                <a:cs typeface="+mn-cs"/>
              </a:rPr>
              <a:t>IP </a:t>
            </a:r>
            <a:r>
              <a:rPr lang="zh-CN" altLang="en-US" sz="1200" b="0" i="0" u="none" strike="noStrike" kern="1200" baseline="0" dirty="0">
                <a:solidFill>
                  <a:schemeClr val="tx1"/>
                </a:solidFill>
                <a:latin typeface="+mn-lt"/>
                <a:ea typeface="+mn-ea"/>
                <a:cs typeface="+mn-cs"/>
              </a:rPr>
              <a:t>为一个用户，可能导致没有足够多的数据采样来描述用户的网络环境，无法计算出合理的</a:t>
            </a:r>
            <a:r>
              <a:rPr lang="en-US" altLang="zh-CN" sz="1200" b="0" i="0" u="none" strike="noStrike" kern="1200" baseline="0" dirty="0">
                <a:solidFill>
                  <a:schemeClr val="tx1"/>
                </a:solidFill>
                <a:latin typeface="+mn-lt"/>
                <a:ea typeface="+mn-ea"/>
                <a:cs typeface="+mn-cs"/>
              </a:rPr>
              <a:t>TCP </a:t>
            </a:r>
            <a:r>
              <a:rPr lang="zh-CN" altLang="en-US" sz="1200" b="0" i="0" u="none" strike="noStrike" kern="1200" baseline="0" dirty="0">
                <a:solidFill>
                  <a:schemeClr val="tx1"/>
                </a:solidFill>
                <a:latin typeface="+mn-lt"/>
                <a:ea typeface="+mn-ea"/>
                <a:cs typeface="+mn-cs"/>
              </a:rPr>
              <a:t>性能指标数据；</a:t>
            </a:r>
          </a:p>
          <a:p>
            <a:r>
              <a:rPr lang="zh-CN" altLang="en-US" sz="1200" b="0" i="0" u="none" strike="noStrike" kern="1200" baseline="0" dirty="0">
                <a:solidFill>
                  <a:schemeClr val="tx1"/>
                </a:solidFill>
                <a:latin typeface="+mn-lt"/>
                <a:ea typeface="+mn-ea"/>
                <a:cs typeface="+mn-cs"/>
              </a:rPr>
              <a:t>如果用户分组的粒度过粗，比如所有用户被分到一个用户组，会导致性能次优。</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25C38AB0-EEC4-944F-AAEE-D60AFE166822}" type="slidenum">
              <a:rPr kumimoji="1" lang="zh-CN" altLang="en-US" smtClean="0"/>
              <a:t>14</a:t>
            </a:fld>
            <a:endParaRPr kumimoji="1" lang="zh-CN" altLang="en-US"/>
          </a:p>
        </p:txBody>
      </p:sp>
    </p:spTree>
    <p:extLst>
      <p:ext uri="{BB962C8B-B14F-4D97-AF65-F5344CB8AC3E}">
        <p14:creationId xmlns:p14="http://schemas.microsoft.com/office/powerpoint/2010/main" val="13459968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仅需在服务器端进行设置</a:t>
            </a:r>
          </a:p>
        </p:txBody>
      </p:sp>
      <p:sp>
        <p:nvSpPr>
          <p:cNvPr id="4" name="灯片编号占位符 3"/>
          <p:cNvSpPr>
            <a:spLocks noGrp="1"/>
          </p:cNvSpPr>
          <p:nvPr>
            <p:ph type="sldNum" sz="quarter" idx="5"/>
          </p:nvPr>
        </p:nvSpPr>
        <p:spPr/>
        <p:txBody>
          <a:bodyPr/>
          <a:lstStyle/>
          <a:p>
            <a:fld id="{25C38AB0-EEC4-944F-AAEE-D60AFE166822}" type="slidenum">
              <a:rPr kumimoji="1" lang="zh-CN" altLang="en-US" smtClean="0"/>
              <a:t>15</a:t>
            </a:fld>
            <a:endParaRPr kumimoji="1" lang="zh-CN" altLang="en-US"/>
          </a:p>
        </p:txBody>
      </p:sp>
    </p:spTree>
    <p:extLst>
      <p:ext uri="{BB962C8B-B14F-4D97-AF65-F5344CB8AC3E}">
        <p14:creationId xmlns:p14="http://schemas.microsoft.com/office/powerpoint/2010/main" val="2044940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首先是</a:t>
            </a:r>
            <a:r>
              <a:rPr lang="en-US" altLang="zh-CN" sz="1200" b="0" i="0" kern="1200" dirty="0">
                <a:solidFill>
                  <a:schemeClr val="tx1"/>
                </a:solidFill>
                <a:effectLst/>
                <a:latin typeface="+mn-lt"/>
                <a:ea typeface="+mn-ea"/>
                <a:cs typeface="+mn-cs"/>
              </a:rPr>
              <a:t>RL </a:t>
            </a:r>
            <a:r>
              <a:rPr lang="zh-CN" altLang="en-US" sz="1200" b="0" i="0" kern="1200" dirty="0">
                <a:solidFill>
                  <a:schemeClr val="tx1"/>
                </a:solidFill>
                <a:effectLst/>
                <a:latin typeface="+mn-lt"/>
                <a:ea typeface="+mn-ea"/>
                <a:cs typeface="+mn-cs"/>
              </a:rPr>
              <a:t>中的初始窗口的设定算法</a:t>
            </a:r>
          </a:p>
          <a:p>
            <a:r>
              <a:rPr lang="zh-CN" altLang="en-US" sz="1200" b="0" i="0" kern="1200" dirty="0">
                <a:solidFill>
                  <a:schemeClr val="tx1"/>
                </a:solidFill>
                <a:effectLst/>
                <a:latin typeface="+mn-lt"/>
                <a:ea typeface="+mn-ea"/>
                <a:cs typeface="+mn-cs"/>
              </a:rPr>
              <a:t>我们使用打折的</a:t>
            </a:r>
            <a:r>
              <a:rPr lang="en-US" altLang="zh-CN" sz="1200" b="0" i="0" kern="1200" dirty="0">
                <a:solidFill>
                  <a:schemeClr val="tx1"/>
                </a:solidFill>
                <a:effectLst/>
                <a:latin typeface="+mn-lt"/>
                <a:ea typeface="+mn-ea"/>
                <a:cs typeface="+mn-cs"/>
              </a:rPr>
              <a:t>UCB</a:t>
            </a:r>
            <a:r>
              <a:rPr lang="zh-CN" altLang="en-US" sz="1200" b="0" i="0" kern="1200" dirty="0">
                <a:solidFill>
                  <a:schemeClr val="tx1"/>
                </a:solidFill>
                <a:effectLst/>
                <a:latin typeface="+mn-lt"/>
                <a:ea typeface="+mn-ea"/>
                <a:cs typeface="+mn-cs"/>
              </a:rPr>
              <a:t>算法来学习一个使用组的</a:t>
            </a:r>
            <a:r>
              <a:rPr lang="en-US" altLang="zh-CN" sz="1200" b="0" i="0" kern="1200" dirty="0">
                <a:solidFill>
                  <a:schemeClr val="tx1"/>
                </a:solidFill>
                <a:effectLst/>
                <a:latin typeface="+mn-lt"/>
                <a:ea typeface="+mn-ea"/>
                <a:cs typeface="+mn-cs"/>
              </a:rPr>
              <a:t>IW</a:t>
            </a:r>
            <a:r>
              <a:rPr lang="zh-CN" altLang="en-US" sz="1200" b="0" i="0" kern="1200" dirty="0">
                <a:solidFill>
                  <a:schemeClr val="tx1"/>
                </a:solidFill>
                <a:effectLst/>
                <a:latin typeface="+mn-lt"/>
                <a:ea typeface="+mn-ea"/>
                <a:cs typeface="+mn-cs"/>
              </a:rPr>
              <a:t>。我们需要做的是定义奖励函数和决策空间。</a:t>
            </a:r>
          </a:p>
          <a:p>
            <a:r>
              <a:rPr lang="zh-CN" altLang="en-US" sz="1200" b="0" i="0" kern="1200" dirty="0">
                <a:solidFill>
                  <a:schemeClr val="tx1"/>
                </a:solidFill>
                <a:effectLst/>
                <a:latin typeface="+mn-lt"/>
                <a:ea typeface="+mn-ea"/>
                <a:cs typeface="+mn-cs"/>
              </a:rPr>
              <a:t>在这里，我们将奖励定义为</a:t>
            </a:r>
            <a:r>
              <a:rPr lang="en-US" altLang="zh-CN" sz="1200" b="0" i="0" kern="1200" dirty="0">
                <a:solidFill>
                  <a:schemeClr val="tx1"/>
                </a:solidFill>
                <a:effectLst/>
                <a:latin typeface="+mn-lt"/>
                <a:ea typeface="+mn-ea"/>
                <a:cs typeface="+mn-cs"/>
              </a:rPr>
              <a:t>goodput</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RTT</a:t>
            </a:r>
            <a:r>
              <a:rPr lang="zh-CN" altLang="en-US" sz="1200" b="0" i="0" kern="1200" dirty="0">
                <a:solidFill>
                  <a:schemeClr val="tx1"/>
                </a:solidFill>
                <a:effectLst/>
                <a:latin typeface="+mn-lt"/>
                <a:ea typeface="+mn-ea"/>
                <a:cs typeface="+mn-cs"/>
              </a:rPr>
              <a:t>的组合。</a:t>
            </a:r>
            <a:r>
              <a:rPr lang="en-US" altLang="zh-CN" sz="1200" b="0" i="0" kern="1200" dirty="0">
                <a:solidFill>
                  <a:schemeClr val="tx1"/>
                </a:solidFill>
                <a:effectLst/>
                <a:latin typeface="+mn-lt"/>
                <a:ea typeface="+mn-ea"/>
                <a:cs typeface="+mn-cs"/>
              </a:rPr>
              <a:t>Goodput</a:t>
            </a:r>
            <a:r>
              <a:rPr lang="zh-CN" altLang="en-US" sz="1200" b="0" i="0" kern="1200" dirty="0">
                <a:solidFill>
                  <a:schemeClr val="tx1"/>
                </a:solidFill>
                <a:effectLst/>
                <a:latin typeface="+mn-lt"/>
                <a:ea typeface="+mn-ea"/>
                <a:cs typeface="+mn-cs"/>
              </a:rPr>
              <a:t>展示了</a:t>
            </a:r>
            <a:r>
              <a:rPr lang="en-US" altLang="zh-CN" sz="1200" b="0" i="0" kern="1200" dirty="0" err="1">
                <a:solidFill>
                  <a:schemeClr val="tx1"/>
                </a:solidFill>
                <a:effectLst/>
                <a:latin typeface="+mn-lt"/>
                <a:ea typeface="+mn-ea"/>
                <a:cs typeface="+mn-cs"/>
              </a:rPr>
              <a:t>SmartIW</a:t>
            </a:r>
            <a:r>
              <a:rPr lang="zh-CN" altLang="en-US" sz="1200" b="0" i="0" kern="1200" dirty="0">
                <a:solidFill>
                  <a:schemeClr val="tx1"/>
                </a:solidFill>
                <a:effectLst/>
                <a:latin typeface="+mn-lt"/>
                <a:ea typeface="+mn-ea"/>
                <a:cs typeface="+mn-cs"/>
              </a:rPr>
              <a:t>自己的流的性能。</a:t>
            </a:r>
            <a:r>
              <a:rPr lang="en-US" altLang="zh-CN" sz="1200" b="0" i="0" kern="1200" dirty="0">
                <a:solidFill>
                  <a:schemeClr val="tx1"/>
                </a:solidFill>
                <a:effectLst/>
                <a:latin typeface="+mn-lt"/>
                <a:ea typeface="+mn-ea"/>
                <a:cs typeface="+mn-cs"/>
              </a:rPr>
              <a:t>RTT</a:t>
            </a:r>
            <a:r>
              <a:rPr lang="zh-CN" altLang="en-US" sz="1200" b="0" i="0" kern="1200" dirty="0">
                <a:solidFill>
                  <a:schemeClr val="tx1"/>
                </a:solidFill>
                <a:effectLst/>
                <a:latin typeface="+mn-lt"/>
                <a:ea typeface="+mn-ea"/>
                <a:cs typeface="+mn-cs"/>
              </a:rPr>
              <a:t>作为网络的拥塞信号，表现了其他共存流的性能。奖励被定义为这个方程。</a:t>
            </a:r>
            <a:r>
              <a:rPr lang="en-US" altLang="zh-CN" sz="1200" b="0" i="0" kern="1200" dirty="0">
                <a:solidFill>
                  <a:schemeClr val="tx1"/>
                </a:solidFill>
                <a:effectLst/>
                <a:latin typeface="+mn-lt"/>
                <a:ea typeface="+mn-ea"/>
                <a:cs typeface="+mn-cs"/>
              </a:rPr>
              <a:t>Alpha</a:t>
            </a:r>
            <a:r>
              <a:rPr lang="zh-CN" altLang="en-US" sz="1200" b="0" i="0" kern="1200" dirty="0">
                <a:solidFill>
                  <a:schemeClr val="tx1"/>
                </a:solidFill>
                <a:effectLst/>
                <a:latin typeface="+mn-lt"/>
                <a:ea typeface="+mn-ea"/>
                <a:cs typeface="+mn-cs"/>
              </a:rPr>
              <a:t>是一个常量参数，用于平衡</a:t>
            </a:r>
            <a:r>
              <a:rPr lang="en-US" altLang="zh-CN" sz="1200" b="0" i="0" kern="1200" dirty="0">
                <a:solidFill>
                  <a:schemeClr val="tx1"/>
                </a:solidFill>
                <a:effectLst/>
                <a:latin typeface="+mn-lt"/>
                <a:ea typeface="+mn-ea"/>
                <a:cs typeface="+mn-cs"/>
              </a:rPr>
              <a:t>goodput</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RTT</a:t>
            </a:r>
            <a:r>
              <a:rPr lang="zh-CN" altLang="en-US"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UCB</a:t>
            </a:r>
            <a:r>
              <a:rPr lang="zh-CN" altLang="en-US" sz="1200" b="0" i="0" kern="1200" dirty="0">
                <a:solidFill>
                  <a:schemeClr val="tx1"/>
                </a:solidFill>
                <a:effectLst/>
                <a:latin typeface="+mn-lt"/>
                <a:ea typeface="+mn-ea"/>
                <a:cs typeface="+mn-cs"/>
              </a:rPr>
              <a:t>的决策空间应该是一些离散的值。然而，</a:t>
            </a:r>
            <a:r>
              <a:rPr lang="en-US" altLang="zh-CN" sz="1200" b="0" i="0" kern="1200" dirty="0">
                <a:solidFill>
                  <a:schemeClr val="tx1"/>
                </a:solidFill>
                <a:effectLst/>
                <a:latin typeface="+mn-lt"/>
                <a:ea typeface="+mn-ea"/>
                <a:cs typeface="+mn-cs"/>
              </a:rPr>
              <a:t>IW</a:t>
            </a:r>
            <a:r>
              <a:rPr lang="zh-CN" altLang="en-US" sz="1200" b="0" i="0" kern="1200" dirty="0">
                <a:solidFill>
                  <a:schemeClr val="tx1"/>
                </a:solidFill>
                <a:effectLst/>
                <a:latin typeface="+mn-lt"/>
                <a:ea typeface="+mn-ea"/>
                <a:cs typeface="+mn-cs"/>
              </a:rPr>
              <a:t>具有连续的、大的值空间。为了搜索较大的决策空间，提出了一种新的滑动决策空间方法。首先，我们选择一组初始的</a:t>
            </a:r>
            <a:r>
              <a:rPr lang="en-US" altLang="zh-CN" sz="1200" b="0" i="0" kern="1200" dirty="0">
                <a:solidFill>
                  <a:schemeClr val="tx1"/>
                </a:solidFill>
                <a:effectLst/>
                <a:latin typeface="+mn-lt"/>
                <a:ea typeface="+mn-ea"/>
                <a:cs typeface="+mn-cs"/>
              </a:rPr>
              <a:t>IW</a:t>
            </a:r>
            <a:r>
              <a:rPr lang="zh-CN" altLang="en-US" sz="1200" b="0" i="0" kern="1200" dirty="0">
                <a:solidFill>
                  <a:schemeClr val="tx1"/>
                </a:solidFill>
                <a:effectLst/>
                <a:latin typeface="+mn-lt"/>
                <a:ea typeface="+mn-ea"/>
                <a:cs typeface="+mn-cs"/>
              </a:rPr>
              <a:t>，当更新决策时，我们首先检查是否更新该集合。如果最大的</a:t>
            </a:r>
            <a:r>
              <a:rPr lang="en-US" altLang="zh-CN" sz="1200" b="0" i="0" kern="1200" dirty="0">
                <a:solidFill>
                  <a:schemeClr val="tx1"/>
                </a:solidFill>
                <a:effectLst/>
                <a:latin typeface="+mn-lt"/>
                <a:ea typeface="+mn-ea"/>
                <a:cs typeface="+mn-cs"/>
              </a:rPr>
              <a:t>IW</a:t>
            </a:r>
            <a:r>
              <a:rPr lang="zh-CN" altLang="en-US" sz="1200" b="0" i="0" kern="1200" dirty="0">
                <a:solidFill>
                  <a:schemeClr val="tx1"/>
                </a:solidFill>
                <a:effectLst/>
                <a:latin typeface="+mn-lt"/>
                <a:ea typeface="+mn-ea"/>
                <a:cs typeface="+mn-cs"/>
              </a:rPr>
              <a:t>是最好的，我们删除最小的</a:t>
            </a:r>
            <a:r>
              <a:rPr lang="en-US" altLang="zh-CN" sz="1200" b="0" i="0" kern="1200" dirty="0">
                <a:solidFill>
                  <a:schemeClr val="tx1"/>
                </a:solidFill>
                <a:effectLst/>
                <a:latin typeface="+mn-lt"/>
                <a:ea typeface="+mn-ea"/>
                <a:cs typeface="+mn-cs"/>
              </a:rPr>
              <a:t>IW</a:t>
            </a:r>
            <a:r>
              <a:rPr lang="zh-CN" altLang="en-US" sz="1200" b="0" i="0" kern="1200" dirty="0">
                <a:solidFill>
                  <a:schemeClr val="tx1"/>
                </a:solidFill>
                <a:effectLst/>
                <a:latin typeface="+mn-lt"/>
                <a:ea typeface="+mn-ea"/>
                <a:cs typeface="+mn-cs"/>
              </a:rPr>
              <a:t>并添加一个较大的</a:t>
            </a:r>
            <a:r>
              <a:rPr lang="en-US" altLang="zh-CN" sz="1200" b="0" i="0" kern="1200" dirty="0">
                <a:solidFill>
                  <a:schemeClr val="tx1"/>
                </a:solidFill>
                <a:effectLst/>
                <a:latin typeface="+mn-lt"/>
                <a:ea typeface="+mn-ea"/>
                <a:cs typeface="+mn-cs"/>
              </a:rPr>
              <a:t>IW</a:t>
            </a:r>
            <a:r>
              <a:rPr lang="zh-CN" altLang="en-US" sz="1200" b="0" i="0" kern="1200" dirty="0">
                <a:solidFill>
                  <a:schemeClr val="tx1"/>
                </a:solidFill>
                <a:effectLst/>
                <a:latin typeface="+mn-lt"/>
                <a:ea typeface="+mn-ea"/>
                <a:cs typeface="+mn-cs"/>
              </a:rPr>
              <a:t>。如果最小的</a:t>
            </a:r>
            <a:r>
              <a:rPr lang="en-US" altLang="zh-CN" sz="1200" b="0" i="0" kern="1200" dirty="0">
                <a:solidFill>
                  <a:schemeClr val="tx1"/>
                </a:solidFill>
                <a:effectLst/>
                <a:latin typeface="+mn-lt"/>
                <a:ea typeface="+mn-ea"/>
                <a:cs typeface="+mn-cs"/>
              </a:rPr>
              <a:t>IW</a:t>
            </a:r>
            <a:r>
              <a:rPr lang="zh-CN" altLang="en-US" sz="1200" b="0" i="0" kern="1200" dirty="0">
                <a:solidFill>
                  <a:schemeClr val="tx1"/>
                </a:solidFill>
                <a:effectLst/>
                <a:latin typeface="+mn-lt"/>
                <a:ea typeface="+mn-ea"/>
                <a:cs typeface="+mn-cs"/>
              </a:rPr>
              <a:t>是最好的，我们删除最大的</a:t>
            </a:r>
            <a:r>
              <a:rPr lang="en-US" altLang="zh-CN" sz="1200" b="0" i="0" kern="1200" dirty="0">
                <a:solidFill>
                  <a:schemeClr val="tx1"/>
                </a:solidFill>
                <a:effectLst/>
                <a:latin typeface="+mn-lt"/>
                <a:ea typeface="+mn-ea"/>
                <a:cs typeface="+mn-cs"/>
              </a:rPr>
              <a:t>IW</a:t>
            </a:r>
            <a:r>
              <a:rPr lang="zh-CN" altLang="en-US" sz="1200" b="0" i="0" kern="1200" dirty="0">
                <a:solidFill>
                  <a:schemeClr val="tx1"/>
                </a:solidFill>
                <a:effectLst/>
                <a:latin typeface="+mn-lt"/>
                <a:ea typeface="+mn-ea"/>
                <a:cs typeface="+mn-cs"/>
              </a:rPr>
              <a:t>并添加一个较小的</a:t>
            </a:r>
            <a:r>
              <a:rPr lang="en-US" altLang="zh-CN" sz="1200" b="0" i="0" kern="1200" dirty="0">
                <a:solidFill>
                  <a:schemeClr val="tx1"/>
                </a:solidFill>
                <a:effectLst/>
                <a:latin typeface="+mn-lt"/>
                <a:ea typeface="+mn-ea"/>
                <a:cs typeface="+mn-cs"/>
              </a:rPr>
              <a:t>IW</a:t>
            </a:r>
            <a:r>
              <a:rPr lang="zh-CN" altLang="en-US" sz="1200" b="0" i="0" kern="1200" dirty="0">
                <a:solidFill>
                  <a:schemeClr val="tx1"/>
                </a:solidFill>
                <a:effectLst/>
                <a:latin typeface="+mn-lt"/>
                <a:ea typeface="+mn-ea"/>
                <a:cs typeface="+mn-cs"/>
              </a:rPr>
              <a:t>。这样，我们就可以搜索整个决策空间。</a:t>
            </a:r>
          </a:p>
        </p:txBody>
      </p:sp>
      <p:sp>
        <p:nvSpPr>
          <p:cNvPr id="4" name="幻灯片编号占位符 3"/>
          <p:cNvSpPr>
            <a:spLocks noGrp="1"/>
          </p:cNvSpPr>
          <p:nvPr>
            <p:ph type="sldNum" sz="quarter" idx="10"/>
          </p:nvPr>
        </p:nvSpPr>
        <p:spPr/>
        <p:txBody>
          <a:bodyPr/>
          <a:lstStyle/>
          <a:p>
            <a:fld id="{25C38AB0-EEC4-944F-AAEE-D60AFE166822}" type="slidenum">
              <a:rPr kumimoji="1" lang="zh-CN" altLang="en-US" smtClean="0"/>
              <a:t>16</a:t>
            </a:fld>
            <a:endParaRPr kumimoji="1" lang="zh-CN" altLang="en-US"/>
          </a:p>
        </p:txBody>
      </p:sp>
    </p:spTree>
    <p:extLst>
      <p:ext uri="{BB962C8B-B14F-4D97-AF65-F5344CB8AC3E}">
        <p14:creationId xmlns:p14="http://schemas.microsoft.com/office/powerpoint/2010/main" val="9742474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现在我将介绍我们的用户分组算法。</a:t>
            </a:r>
          </a:p>
          <a:p>
            <a:r>
              <a:rPr lang="zh-CN" altLang="en-US" sz="1200" b="0" i="0" kern="1200" dirty="0">
                <a:solidFill>
                  <a:schemeClr val="tx1"/>
                </a:solidFill>
                <a:effectLst/>
                <a:latin typeface="+mn-lt"/>
                <a:ea typeface="+mn-ea"/>
                <a:cs typeface="+mn-cs"/>
              </a:rPr>
              <a:t>我们的用户分组算法是寻找能够满足</a:t>
            </a:r>
            <a:r>
              <a:rPr lang="en-US" altLang="zh-CN" sz="1200" b="0" i="0" kern="1200" dirty="0">
                <a:solidFill>
                  <a:schemeClr val="tx1"/>
                </a:solidFill>
                <a:effectLst/>
                <a:latin typeface="+mn-lt"/>
                <a:ea typeface="+mn-ea"/>
                <a:cs typeface="+mn-cs"/>
              </a:rPr>
              <a:t>RL</a:t>
            </a:r>
            <a:r>
              <a:rPr lang="zh-CN" altLang="en-US" sz="1200" b="0" i="0" kern="1200" dirty="0">
                <a:solidFill>
                  <a:schemeClr val="tx1"/>
                </a:solidFill>
                <a:effectLst/>
                <a:latin typeface="+mn-lt"/>
                <a:ea typeface="+mn-ea"/>
                <a:cs typeface="+mn-cs"/>
              </a:rPr>
              <a:t>要求的最优用户组。</a:t>
            </a:r>
          </a:p>
          <a:p>
            <a:r>
              <a:rPr lang="zh-CN" altLang="en-US" sz="1200" b="0" i="0" kern="1200" dirty="0">
                <a:solidFill>
                  <a:schemeClr val="tx1"/>
                </a:solidFill>
                <a:effectLst/>
                <a:latin typeface="+mn-lt"/>
                <a:ea typeface="+mn-ea"/>
                <a:cs typeface="+mn-cs"/>
              </a:rPr>
              <a:t>这是一个封闭的搜索过程。</a:t>
            </a:r>
          </a:p>
          <a:p>
            <a:r>
              <a:rPr lang="zh-CN" altLang="en-US" sz="1200" b="0" i="0" kern="1200" dirty="0">
                <a:solidFill>
                  <a:schemeClr val="tx1"/>
                </a:solidFill>
                <a:effectLst/>
                <a:latin typeface="+mn-lt"/>
                <a:ea typeface="+mn-ea"/>
                <a:cs typeface="+mn-cs"/>
              </a:rPr>
              <a:t>因为</a:t>
            </a:r>
            <a:r>
              <a:rPr lang="en-US" altLang="zh-CN" sz="1200" b="0" i="0" kern="1200" dirty="0">
                <a:solidFill>
                  <a:schemeClr val="tx1"/>
                </a:solidFill>
                <a:effectLst/>
                <a:latin typeface="+mn-lt"/>
                <a:ea typeface="+mn-ea"/>
                <a:cs typeface="+mn-cs"/>
              </a:rPr>
              <a:t>RL</a:t>
            </a:r>
            <a:r>
              <a:rPr lang="zh-CN" altLang="en-US" sz="1200" b="0" i="0" kern="1200" dirty="0">
                <a:solidFill>
                  <a:schemeClr val="tx1"/>
                </a:solidFill>
                <a:effectLst/>
                <a:latin typeface="+mn-lt"/>
                <a:ea typeface="+mn-ea"/>
                <a:cs typeface="+mn-cs"/>
              </a:rPr>
              <a:t>需要上下文的连续性。我们将网络抖动定义为这个方程。</a:t>
            </a:r>
            <a:r>
              <a:rPr lang="en-US" altLang="zh-CN" sz="1200" b="0" i="0" kern="1200" dirty="0">
                <a:solidFill>
                  <a:schemeClr val="tx1"/>
                </a:solidFill>
                <a:effectLst/>
                <a:latin typeface="+mn-lt"/>
                <a:ea typeface="+mn-ea"/>
                <a:cs typeface="+mn-cs"/>
              </a:rPr>
              <a:t>X_S</a:t>
            </a:r>
            <a:r>
              <a:rPr lang="zh-CN" altLang="en-US" sz="1200" b="0" i="0" kern="1200" dirty="0">
                <a:solidFill>
                  <a:schemeClr val="tx1"/>
                </a:solidFill>
                <a:effectLst/>
                <a:latin typeface="+mn-lt"/>
                <a:ea typeface="+mn-ea"/>
                <a:cs typeface="+mn-cs"/>
              </a:rPr>
              <a:t>是用户组在时间</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中的奖励。如果</a:t>
            </a:r>
            <a:r>
              <a:rPr lang="en-US" altLang="zh-CN" sz="1200" b="0" i="0" kern="1200" dirty="0">
                <a:solidFill>
                  <a:schemeClr val="tx1"/>
                </a:solidFill>
                <a:effectLst/>
                <a:latin typeface="+mn-lt"/>
                <a:ea typeface="+mn-ea"/>
                <a:cs typeface="+mn-cs"/>
              </a:rPr>
              <a:t>J</a:t>
            </a:r>
            <a:r>
              <a:rPr lang="zh-CN" altLang="en-US" sz="1200" b="0" i="0" kern="1200" dirty="0">
                <a:solidFill>
                  <a:schemeClr val="tx1"/>
                </a:solidFill>
                <a:effectLst/>
                <a:latin typeface="+mn-lt"/>
                <a:ea typeface="+mn-ea"/>
                <a:cs typeface="+mn-cs"/>
              </a:rPr>
              <a:t>小于阈值，我们说这些使用组可以满足</a:t>
            </a:r>
            <a:r>
              <a:rPr lang="en-US" altLang="zh-CN" sz="1200" b="0" i="0" kern="1200" dirty="0">
                <a:solidFill>
                  <a:schemeClr val="tx1"/>
                </a:solidFill>
                <a:effectLst/>
                <a:latin typeface="+mn-lt"/>
                <a:ea typeface="+mn-ea"/>
                <a:cs typeface="+mn-cs"/>
              </a:rPr>
              <a:t>RL</a:t>
            </a:r>
            <a:r>
              <a:rPr lang="zh-CN" altLang="en-US" sz="1200" b="0" i="0" kern="1200" dirty="0">
                <a:solidFill>
                  <a:schemeClr val="tx1"/>
                </a:solidFill>
                <a:effectLst/>
                <a:latin typeface="+mn-lt"/>
                <a:ea typeface="+mn-ea"/>
                <a:cs typeface="+mn-cs"/>
              </a:rPr>
              <a:t>的要求。</a:t>
            </a:r>
            <a:endParaRPr lang="en-US" altLang="zh-CN" sz="1200" b="0" i="0" kern="1200" dirty="0">
              <a:solidFill>
                <a:schemeClr val="tx1"/>
              </a:solidFill>
              <a:effectLst/>
              <a:latin typeface="+mn-lt"/>
              <a:ea typeface="+mn-ea"/>
              <a:cs typeface="+mn-cs"/>
            </a:endParaRPr>
          </a:p>
          <a:p>
            <a:r>
              <a:rPr lang="zh-CN" altLang="en-US" sz="1200" b="0" i="0" u="none" strike="noStrike" kern="1200" baseline="0" dirty="0">
                <a:solidFill>
                  <a:schemeClr val="tx1"/>
                </a:solidFill>
                <a:latin typeface="+mn-lt"/>
                <a:ea typeface="+mn-ea"/>
                <a:cs typeface="+mn-cs"/>
              </a:rPr>
              <a:t>如果</a:t>
            </a:r>
            <a:r>
              <a:rPr lang="en-US" altLang="zh-CN" sz="1200" b="0" i="1" u="none" strike="noStrike" kern="1200" baseline="0" dirty="0">
                <a:solidFill>
                  <a:schemeClr val="tx1"/>
                </a:solidFill>
                <a:latin typeface="+mn-lt"/>
                <a:ea typeface="+mn-ea"/>
                <a:cs typeface="+mn-cs"/>
              </a:rPr>
              <a:t>J </a:t>
            </a:r>
            <a:r>
              <a:rPr lang="zh-CN" altLang="en-US" sz="1200" b="0" i="0" u="none" strike="noStrike" kern="1200" baseline="0" dirty="0">
                <a:solidFill>
                  <a:schemeClr val="tx1"/>
                </a:solidFill>
                <a:latin typeface="+mn-lt"/>
                <a:ea typeface="+mn-ea"/>
                <a:cs typeface="+mn-cs"/>
              </a:rPr>
              <a:t>很小，说明用户的网络环境变化很小。为了能够使用强化学习算法，</a:t>
            </a:r>
            <a:r>
              <a:rPr lang="en-US" altLang="zh-CN" sz="1200" b="0" i="1" u="none" strike="noStrike" kern="1200" baseline="0" dirty="0">
                <a:solidFill>
                  <a:schemeClr val="tx1"/>
                </a:solidFill>
                <a:latin typeface="+mn-lt"/>
                <a:ea typeface="+mn-ea"/>
                <a:cs typeface="+mn-cs"/>
              </a:rPr>
              <a:t>J </a:t>
            </a:r>
            <a:r>
              <a:rPr lang="zh-CN" altLang="en-US" sz="1200" b="0" i="0" u="none" strike="noStrike" kern="1200" baseline="0" dirty="0">
                <a:solidFill>
                  <a:schemeClr val="tx1"/>
                </a:solidFill>
                <a:latin typeface="+mn-lt"/>
                <a:ea typeface="+mn-ea"/>
                <a:cs typeface="+mn-cs"/>
              </a:rPr>
              <a:t>值需要越小越好，这样能保证环境在一段时间保持不变，使得算法能够快速学习出当前环境的最优初始窗口。</a:t>
            </a:r>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点击</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这是一个用户组的例子。用户可以像这样组织为三个。我们首先检查叶子节点。绿色的表示它可以使用</a:t>
            </a:r>
            <a:r>
              <a:rPr lang="en-US" altLang="zh-CN" sz="1200" b="0" i="0" kern="1200" dirty="0">
                <a:solidFill>
                  <a:schemeClr val="tx1"/>
                </a:solidFill>
                <a:effectLst/>
                <a:latin typeface="+mn-lt"/>
                <a:ea typeface="+mn-ea"/>
                <a:cs typeface="+mn-cs"/>
              </a:rPr>
              <a:t>RL</a:t>
            </a:r>
            <a:r>
              <a:rPr lang="zh-CN" altLang="en-US" sz="1200" b="0" i="0" kern="1200" dirty="0">
                <a:solidFill>
                  <a:schemeClr val="tx1"/>
                </a:solidFill>
                <a:effectLst/>
                <a:latin typeface="+mn-lt"/>
                <a:ea typeface="+mn-ea"/>
                <a:cs typeface="+mn-cs"/>
              </a:rPr>
              <a:t>来学习。蓝色不能满足</a:t>
            </a:r>
            <a:r>
              <a:rPr lang="en-US" altLang="zh-CN" sz="1200" b="0" i="0" kern="1200" dirty="0">
                <a:solidFill>
                  <a:schemeClr val="tx1"/>
                </a:solidFill>
                <a:effectLst/>
                <a:latin typeface="+mn-lt"/>
                <a:ea typeface="+mn-ea"/>
                <a:cs typeface="+mn-cs"/>
              </a:rPr>
              <a:t>RL</a:t>
            </a:r>
            <a:r>
              <a:rPr lang="zh-CN" altLang="en-US" sz="1200" b="0" i="0" kern="1200" dirty="0">
                <a:solidFill>
                  <a:schemeClr val="tx1"/>
                </a:solidFill>
                <a:effectLst/>
                <a:latin typeface="+mn-lt"/>
                <a:ea typeface="+mn-ea"/>
                <a:cs typeface="+mn-cs"/>
              </a:rPr>
              <a:t>的要求。因此，我们将蓝色节点合并到一个新的叶子节点中调用</a:t>
            </a:r>
            <a:r>
              <a:rPr lang="en-US" altLang="zh-CN" sz="1200" b="0" i="0" kern="1200" dirty="0">
                <a:solidFill>
                  <a:schemeClr val="tx1"/>
                </a:solidFill>
                <a:effectLst/>
                <a:latin typeface="+mn-lt"/>
                <a:ea typeface="+mn-ea"/>
                <a:cs typeface="+mn-cs"/>
              </a:rPr>
              <a:t>other</a:t>
            </a:r>
            <a:r>
              <a:rPr lang="zh-CN" altLang="en-US" sz="1200" b="0" i="0" kern="1200" dirty="0">
                <a:solidFill>
                  <a:schemeClr val="tx1"/>
                </a:solidFill>
                <a:effectLst/>
                <a:latin typeface="+mn-lt"/>
                <a:ea typeface="+mn-ea"/>
                <a:cs typeface="+mn-cs"/>
              </a:rPr>
              <a:t>。如果其他节点能够满足</a:t>
            </a:r>
            <a:r>
              <a:rPr lang="en-US" altLang="zh-CN" sz="1200" b="0" i="0" kern="1200" dirty="0">
                <a:solidFill>
                  <a:schemeClr val="tx1"/>
                </a:solidFill>
                <a:effectLst/>
                <a:latin typeface="+mn-lt"/>
                <a:ea typeface="+mn-ea"/>
                <a:cs typeface="+mn-cs"/>
              </a:rPr>
              <a:t>RL</a:t>
            </a:r>
            <a:r>
              <a:rPr lang="zh-CN" altLang="en-US" sz="1200" b="0" i="0" kern="1200" dirty="0">
                <a:solidFill>
                  <a:schemeClr val="tx1"/>
                </a:solidFill>
                <a:effectLst/>
                <a:latin typeface="+mn-lt"/>
                <a:ea typeface="+mn-ea"/>
                <a:cs typeface="+mn-cs"/>
              </a:rPr>
              <a:t>的要求。它会停止，否则我们将另一个节点合并到上层的新节点中。最后，树的叶子是用户组。</a:t>
            </a:r>
          </a:p>
        </p:txBody>
      </p:sp>
      <p:sp>
        <p:nvSpPr>
          <p:cNvPr id="4" name="幻灯片编号占位符 3"/>
          <p:cNvSpPr>
            <a:spLocks noGrp="1"/>
          </p:cNvSpPr>
          <p:nvPr>
            <p:ph type="sldNum" sz="quarter" idx="10"/>
          </p:nvPr>
        </p:nvSpPr>
        <p:spPr/>
        <p:txBody>
          <a:bodyPr/>
          <a:lstStyle/>
          <a:p>
            <a:fld id="{25C38AB0-EEC4-944F-AAEE-D60AFE166822}" type="slidenum">
              <a:rPr kumimoji="1" lang="zh-CN" altLang="en-US" smtClean="0"/>
              <a:t>17</a:t>
            </a:fld>
            <a:endParaRPr kumimoji="1" lang="zh-CN" altLang="en-US"/>
          </a:p>
        </p:txBody>
      </p:sp>
    </p:spTree>
    <p:extLst>
      <p:ext uri="{BB962C8B-B14F-4D97-AF65-F5344CB8AC3E}">
        <p14:creationId xmlns:p14="http://schemas.microsoft.com/office/powerpoint/2010/main" val="17446520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实际部署百度</a:t>
            </a:r>
          </a:p>
        </p:txBody>
      </p:sp>
      <p:sp>
        <p:nvSpPr>
          <p:cNvPr id="4" name="幻灯片编号占位符 3"/>
          <p:cNvSpPr>
            <a:spLocks noGrp="1"/>
          </p:cNvSpPr>
          <p:nvPr>
            <p:ph type="sldNum" sz="quarter" idx="10"/>
          </p:nvPr>
        </p:nvSpPr>
        <p:spPr/>
        <p:txBody>
          <a:bodyPr/>
          <a:lstStyle/>
          <a:p>
            <a:fld id="{25C38AB0-EEC4-944F-AAEE-D60AFE166822}" type="slidenum">
              <a:rPr kumimoji="1" lang="zh-CN" altLang="en-US" smtClean="0"/>
              <a:t>18</a:t>
            </a:fld>
            <a:endParaRPr kumimoji="1" lang="zh-CN" altLang="en-US"/>
          </a:p>
        </p:txBody>
      </p:sp>
    </p:spTree>
    <p:extLst>
      <p:ext uri="{BB962C8B-B14F-4D97-AF65-F5344CB8AC3E}">
        <p14:creationId xmlns:p14="http://schemas.microsoft.com/office/powerpoint/2010/main" val="16140724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基本思想</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应用深度强化学习快速配置合适的</a:t>
            </a:r>
            <a:r>
              <a:rPr lang="en-US" altLang="zh-CN" sz="1200" b="0" i="0" kern="1200" dirty="0">
                <a:solidFill>
                  <a:schemeClr val="tx1"/>
                </a:solidFill>
                <a:effectLst/>
                <a:latin typeface="+mn-lt"/>
                <a:ea typeface="+mn-ea"/>
                <a:cs typeface="+mn-cs"/>
              </a:rPr>
              <a:t>CC</a:t>
            </a:r>
          </a:p>
          <a:p>
            <a:r>
              <a:rPr lang="zh-CN" altLang="en-US" sz="1200" b="0" i="0" kern="1200" dirty="0">
                <a:solidFill>
                  <a:schemeClr val="tx1"/>
                </a:solidFill>
                <a:effectLst/>
                <a:latin typeface="+mn-lt"/>
                <a:ea typeface="+mn-ea"/>
                <a:cs typeface="+mn-cs"/>
              </a:rPr>
              <a:t>线下训练和线上学习</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离线的训练：建立</a:t>
            </a:r>
            <a:r>
              <a:rPr lang="en-US" altLang="zh-CN" sz="1200" b="0" i="0" kern="1200" dirty="0">
                <a:solidFill>
                  <a:schemeClr val="tx1"/>
                </a:solidFill>
                <a:effectLst/>
                <a:latin typeface="+mn-lt"/>
                <a:ea typeface="+mn-ea"/>
                <a:cs typeface="+mn-cs"/>
              </a:rPr>
              <a:t>state(Throughput, RTT, loss rate) </a:t>
            </a:r>
            <a:r>
              <a:rPr lang="zh-CN" altLang="en-US" sz="1200" b="0" i="0" kern="1200" dirty="0">
                <a:solidFill>
                  <a:schemeClr val="tx1"/>
                </a:solidFill>
                <a:effectLst/>
                <a:latin typeface="+mn-lt"/>
                <a:ea typeface="+mn-ea"/>
                <a:cs typeface="+mn-cs"/>
              </a:rPr>
              <a:t>与 </a:t>
            </a:r>
            <a:r>
              <a:rPr lang="en-US" altLang="zh-CN" sz="1200" b="0" i="0" kern="1200" dirty="0">
                <a:solidFill>
                  <a:schemeClr val="tx1"/>
                </a:solidFill>
                <a:effectLst/>
                <a:latin typeface="+mn-lt"/>
                <a:ea typeface="+mn-ea"/>
                <a:cs typeface="+mn-cs"/>
              </a:rPr>
              <a:t>action (</a:t>
            </a:r>
            <a:r>
              <a:rPr lang="zh-CN" altLang="en-US" sz="1200" b="0" i="0" kern="1200" dirty="0">
                <a:solidFill>
                  <a:schemeClr val="tx1"/>
                </a:solidFill>
                <a:effectLst/>
                <a:latin typeface="+mn-lt"/>
                <a:ea typeface="+mn-ea"/>
                <a:cs typeface="+mn-cs"/>
              </a:rPr>
              <a:t>拥塞控制算法</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的关系</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在线使用：根据环境反馈，快速找到最佳的拥塞控制算法</a:t>
            </a:r>
          </a:p>
          <a:p>
            <a:r>
              <a:rPr lang="en-US" altLang="zh-CN" sz="1200" b="0" i="0" kern="1200" dirty="0">
                <a:solidFill>
                  <a:schemeClr val="tx1"/>
                </a:solidFill>
                <a:effectLst/>
                <a:latin typeface="+mn-lt"/>
                <a:ea typeface="+mn-ea"/>
                <a:cs typeface="+mn-cs"/>
              </a:rPr>
              <a:t>RL</a:t>
            </a:r>
            <a:r>
              <a:rPr lang="zh-CN" altLang="en-US" sz="1200" b="0" i="0" kern="1200" dirty="0">
                <a:solidFill>
                  <a:schemeClr val="tx1"/>
                </a:solidFill>
                <a:effectLst/>
                <a:latin typeface="+mn-lt"/>
                <a:ea typeface="+mn-ea"/>
                <a:cs typeface="+mn-cs"/>
              </a:rPr>
              <a:t>算法</a:t>
            </a:r>
            <a:r>
              <a:rPr lang="en-US" altLang="zh-CN" sz="1200" b="0" i="0" kern="1200" dirty="0">
                <a:solidFill>
                  <a:schemeClr val="tx1"/>
                </a:solidFill>
                <a:effectLst/>
                <a:latin typeface="+mn-lt"/>
                <a:ea typeface="+mn-ea"/>
                <a:cs typeface="+mn-cs"/>
              </a:rPr>
              <a:t>:A3C </a:t>
            </a:r>
          </a:p>
          <a:p>
            <a:r>
              <a:rPr lang="zh-CN" altLang="en-US" sz="1200" b="0" i="0" u="none" strike="noStrike" kern="1200" baseline="0" dirty="0">
                <a:solidFill>
                  <a:schemeClr val="tx1"/>
                </a:solidFill>
                <a:latin typeface="+mn-lt"/>
                <a:ea typeface="+mn-ea"/>
                <a:cs typeface="+mn-cs"/>
              </a:rPr>
              <a:t>个体</a:t>
            </a:r>
            <a:r>
              <a:rPr lang="en-US" altLang="zh-CN" sz="1200" b="0" i="0" u="none" strike="noStrike" kern="1200" baseline="0" dirty="0">
                <a:solidFill>
                  <a:schemeClr val="tx1"/>
                </a:solidFill>
                <a:latin typeface="+mn-lt"/>
                <a:ea typeface="+mn-ea"/>
                <a:cs typeface="+mn-cs"/>
              </a:rPr>
              <a:t>(agent) </a:t>
            </a:r>
            <a:r>
              <a:rPr lang="zh-CN" altLang="en-US" sz="1200" b="0" i="0" u="none" strike="noStrike" kern="1200" baseline="0" dirty="0">
                <a:solidFill>
                  <a:schemeClr val="tx1"/>
                </a:solidFill>
                <a:latin typeface="+mn-lt"/>
                <a:ea typeface="+mn-ea"/>
                <a:cs typeface="+mn-cs"/>
              </a:rPr>
              <a:t>的状态</a:t>
            </a:r>
            <a:r>
              <a:rPr lang="en-US" altLang="zh-CN" sz="1200" b="0" i="0" u="none" strike="noStrike" kern="1200" baseline="0" dirty="0">
                <a:solidFill>
                  <a:schemeClr val="tx1"/>
                </a:solidFill>
                <a:latin typeface="+mn-lt"/>
                <a:ea typeface="+mn-ea"/>
                <a:cs typeface="+mn-cs"/>
              </a:rPr>
              <a:t>(state) </a:t>
            </a:r>
            <a:r>
              <a:rPr lang="zh-CN" altLang="en-US" sz="1200" b="0" i="0" u="none" strike="noStrike" kern="1200" baseline="0" dirty="0">
                <a:solidFill>
                  <a:schemeClr val="tx1"/>
                </a:solidFill>
                <a:latin typeface="+mn-lt"/>
                <a:ea typeface="+mn-ea"/>
                <a:cs typeface="+mn-cs"/>
              </a:rPr>
              <a:t>包括服务端的</a:t>
            </a:r>
            <a:r>
              <a:rPr lang="en-US" altLang="zh-CN" sz="1200" b="0" i="0" u="none" strike="noStrike" kern="1200" baseline="0" dirty="0">
                <a:solidFill>
                  <a:schemeClr val="tx1"/>
                </a:solidFill>
                <a:latin typeface="+mn-lt"/>
                <a:ea typeface="+mn-ea"/>
                <a:cs typeface="+mn-cs"/>
              </a:rPr>
              <a:t>TCP </a:t>
            </a:r>
            <a:r>
              <a:rPr lang="zh-CN" altLang="en-US" sz="1200" b="0" i="0" u="none" strike="noStrike" kern="1200" baseline="0" dirty="0">
                <a:solidFill>
                  <a:schemeClr val="tx1"/>
                </a:solidFill>
                <a:latin typeface="+mn-lt"/>
                <a:ea typeface="+mn-ea"/>
                <a:cs typeface="+mn-cs"/>
              </a:rPr>
              <a:t>度量：吞吐量</a:t>
            </a:r>
            <a:r>
              <a:rPr lang="en-US" altLang="zh-CN" sz="1200" b="0" i="0" u="none" strike="noStrike" kern="1200" baseline="0" dirty="0">
                <a:solidFill>
                  <a:schemeClr val="tx1"/>
                </a:solidFill>
                <a:latin typeface="+mn-lt"/>
                <a:ea typeface="+mn-ea"/>
                <a:cs typeface="+mn-cs"/>
              </a:rPr>
              <a:t>(</a:t>
            </a:r>
            <a:r>
              <a:rPr lang="en-US" altLang="zh-CN" sz="1200" b="0" i="0" u="none" strike="noStrike" kern="1200" baseline="0" dirty="0" err="1">
                <a:solidFill>
                  <a:schemeClr val="tx1"/>
                </a:solidFill>
                <a:latin typeface="+mn-lt"/>
                <a:ea typeface="+mn-ea"/>
                <a:cs typeface="+mn-cs"/>
              </a:rPr>
              <a:t>throught</a:t>
            </a:r>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、往返时间</a:t>
            </a:r>
            <a:r>
              <a:rPr lang="en-US" altLang="zh-CN" sz="1200" b="0" i="0" u="none" strike="noStrike" kern="1200" baseline="0" dirty="0">
                <a:solidFill>
                  <a:schemeClr val="tx1"/>
                </a:solidFill>
                <a:latin typeface="+mn-lt"/>
                <a:ea typeface="+mn-ea"/>
                <a:cs typeface="+mn-cs"/>
              </a:rPr>
              <a:t>(RTT)</a:t>
            </a:r>
            <a:r>
              <a:rPr lang="zh-CN" altLang="en-US" sz="1200" b="0" i="0" u="none" strike="noStrike" kern="1200" baseline="0" dirty="0">
                <a:solidFill>
                  <a:schemeClr val="tx1"/>
                </a:solidFill>
                <a:latin typeface="+mn-lt"/>
                <a:ea typeface="+mn-ea"/>
                <a:cs typeface="+mn-cs"/>
              </a:rPr>
              <a:t>、丢包率</a:t>
            </a:r>
            <a:r>
              <a:rPr lang="en-US" altLang="zh-CN" sz="1200" b="0" i="0" u="none" strike="noStrike" kern="1200" baseline="0" dirty="0">
                <a:solidFill>
                  <a:schemeClr val="tx1"/>
                </a:solidFill>
                <a:latin typeface="+mn-lt"/>
                <a:ea typeface="+mn-ea"/>
                <a:cs typeface="+mn-cs"/>
              </a:rPr>
              <a:t>(loss rate)</a:t>
            </a:r>
            <a:r>
              <a:rPr lang="zh-CN" altLang="en-US" sz="1200" b="0" i="0" u="none" strike="noStrike" kern="1200" baseline="0" dirty="0">
                <a:solidFill>
                  <a:schemeClr val="tx1"/>
                </a:solidFill>
                <a:latin typeface="+mn-lt"/>
                <a:ea typeface="+mn-ea"/>
                <a:cs typeface="+mn-cs"/>
              </a:rPr>
              <a:t>。通过训练神经网络学习策略</a:t>
            </a:r>
            <a:r>
              <a:rPr lang="en-US" altLang="zh-CN" sz="1200" b="0" i="0" u="none" strike="noStrike" kern="1200" baseline="0" dirty="0">
                <a:solidFill>
                  <a:schemeClr val="tx1"/>
                </a:solidFill>
                <a:latin typeface="+mn-lt"/>
                <a:ea typeface="+mn-ea"/>
                <a:cs typeface="+mn-cs"/>
              </a:rPr>
              <a:t>(policy) </a:t>
            </a:r>
            <a:r>
              <a:rPr lang="zh-CN" altLang="en-US" sz="1200" b="0" i="0" u="none" strike="noStrike" kern="1200" baseline="0" dirty="0">
                <a:solidFill>
                  <a:schemeClr val="tx1"/>
                </a:solidFill>
                <a:latin typeface="+mn-lt"/>
                <a:ea typeface="+mn-ea"/>
                <a:cs typeface="+mn-cs"/>
              </a:rPr>
              <a:t>选择拥塞控制算法</a:t>
            </a:r>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决策</a:t>
            </a:r>
            <a:r>
              <a:rPr lang="en-US" altLang="zh-CN" sz="1200" b="0" i="0" u="none" strike="noStrike" kern="1200" baseline="0" dirty="0">
                <a:solidFill>
                  <a:schemeClr val="tx1"/>
                </a:solidFill>
                <a:latin typeface="+mn-lt"/>
                <a:ea typeface="+mn-ea"/>
                <a:cs typeface="+mn-cs"/>
              </a:rPr>
              <a:t>action)</a:t>
            </a:r>
            <a:r>
              <a:rPr lang="zh-CN" altLang="en-US" sz="1200" b="0" i="0" u="none" strike="noStrike" kern="1200" baseline="0" dirty="0">
                <a:solidFill>
                  <a:schemeClr val="tx1"/>
                </a:solidFill>
                <a:latin typeface="+mn-lt"/>
                <a:ea typeface="+mn-ea"/>
                <a:cs typeface="+mn-cs"/>
              </a:rPr>
              <a:t>，在当前网络环境</a:t>
            </a:r>
            <a:r>
              <a:rPr lang="en-US" altLang="zh-CN" sz="1200" b="0" i="0" u="none" strike="noStrike" kern="1200" baseline="0" dirty="0">
                <a:solidFill>
                  <a:schemeClr val="tx1"/>
                </a:solidFill>
                <a:latin typeface="+mn-lt"/>
                <a:ea typeface="+mn-ea"/>
                <a:cs typeface="+mn-cs"/>
              </a:rPr>
              <a:t>(environment) </a:t>
            </a:r>
            <a:r>
              <a:rPr lang="zh-CN" altLang="en-US" sz="1200" b="0" i="0" u="none" strike="noStrike" kern="1200" baseline="0" dirty="0">
                <a:solidFill>
                  <a:schemeClr val="tx1"/>
                </a:solidFill>
                <a:latin typeface="+mn-lt"/>
                <a:ea typeface="+mn-ea"/>
                <a:cs typeface="+mn-cs"/>
              </a:rPr>
              <a:t>下使用该决策并测量下一时刻的</a:t>
            </a:r>
            <a:r>
              <a:rPr lang="en-US" altLang="zh-CN" sz="1200" b="0" i="0" u="none" strike="noStrike" kern="1200" baseline="0" dirty="0">
                <a:solidFill>
                  <a:schemeClr val="tx1"/>
                </a:solidFill>
                <a:latin typeface="+mn-lt"/>
                <a:ea typeface="+mn-ea"/>
                <a:cs typeface="+mn-cs"/>
              </a:rPr>
              <a:t>TCP </a:t>
            </a:r>
            <a:r>
              <a:rPr lang="zh-CN" altLang="en-US" sz="1200" b="0" i="0" u="none" strike="noStrike" kern="1200" baseline="0" dirty="0">
                <a:solidFill>
                  <a:schemeClr val="tx1"/>
                </a:solidFill>
                <a:latin typeface="+mn-lt"/>
                <a:ea typeface="+mn-ea"/>
                <a:cs typeface="+mn-cs"/>
              </a:rPr>
              <a:t>度量，计算当前决策的奖励</a:t>
            </a:r>
            <a:r>
              <a:rPr lang="en-US" altLang="zh-CN" sz="1200" b="0" i="0" u="none" strike="noStrike" kern="1200" baseline="0" dirty="0">
                <a:solidFill>
                  <a:schemeClr val="tx1"/>
                </a:solidFill>
                <a:latin typeface="+mn-lt"/>
                <a:ea typeface="+mn-ea"/>
                <a:cs typeface="+mn-cs"/>
              </a:rPr>
              <a:t>(reward)</a:t>
            </a:r>
            <a:r>
              <a:rPr lang="zh-CN" altLang="en-US" sz="1200" b="0" i="0" u="none" strike="noStrike" kern="1200" baseline="0" dirty="0">
                <a:solidFill>
                  <a:schemeClr val="tx1"/>
                </a:solidFill>
                <a:latin typeface="+mn-lt"/>
                <a:ea typeface="+mn-ea"/>
                <a:cs typeface="+mn-cs"/>
              </a:rPr>
              <a:t>。</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25C38AB0-EEC4-944F-AAEE-D60AFE166822}" type="slidenum">
              <a:rPr kumimoji="1" lang="zh-CN" altLang="en-US" smtClean="0"/>
              <a:t>22</a:t>
            </a:fld>
            <a:endParaRPr kumimoji="1" lang="zh-CN" altLang="en-US"/>
          </a:p>
        </p:txBody>
      </p:sp>
    </p:spTree>
    <p:extLst>
      <p:ext uri="{BB962C8B-B14F-4D97-AF65-F5344CB8AC3E}">
        <p14:creationId xmlns:p14="http://schemas.microsoft.com/office/powerpoint/2010/main" val="2082129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TCP</a:t>
            </a:r>
            <a:r>
              <a:rPr lang="zh-CN" altLang="en-US" dirty="0"/>
              <a:t>在长短流的传输表现都不尽人意</a:t>
            </a:r>
          </a:p>
        </p:txBody>
      </p:sp>
      <p:sp>
        <p:nvSpPr>
          <p:cNvPr id="4" name="灯片编号占位符 3"/>
          <p:cNvSpPr>
            <a:spLocks noGrp="1"/>
          </p:cNvSpPr>
          <p:nvPr>
            <p:ph type="sldNum" sz="quarter" idx="5"/>
          </p:nvPr>
        </p:nvSpPr>
        <p:spPr/>
        <p:txBody>
          <a:bodyPr/>
          <a:lstStyle/>
          <a:p>
            <a:fld id="{25C38AB0-EEC4-944F-AAEE-D60AFE166822}" type="slidenum">
              <a:rPr kumimoji="1" lang="zh-CN" altLang="en-US" smtClean="0"/>
              <a:t>2</a:t>
            </a:fld>
            <a:endParaRPr kumimoji="1" lang="zh-CN" altLang="en-US"/>
          </a:p>
        </p:txBody>
      </p:sp>
    </p:spTree>
    <p:extLst>
      <p:ext uri="{BB962C8B-B14F-4D97-AF65-F5344CB8AC3E}">
        <p14:creationId xmlns:p14="http://schemas.microsoft.com/office/powerpoint/2010/main" val="24484549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我们的系统实现为这种体系结构。</a:t>
            </a:r>
            <a:r>
              <a:rPr lang="en-US" altLang="zh-CN" sz="1200" b="0" i="0" kern="1200" dirty="0">
                <a:solidFill>
                  <a:schemeClr val="tx1"/>
                </a:solidFill>
                <a:effectLst/>
                <a:latin typeface="+mn-lt"/>
                <a:ea typeface="+mn-ea"/>
                <a:cs typeface="+mn-cs"/>
              </a:rPr>
              <a:t>web</a:t>
            </a:r>
            <a:r>
              <a:rPr lang="zh-CN" altLang="en-US" sz="1200" b="0" i="0" kern="1200" dirty="0">
                <a:solidFill>
                  <a:schemeClr val="tx1"/>
                </a:solidFill>
                <a:effectLst/>
                <a:latin typeface="+mn-lt"/>
                <a:ea typeface="+mn-ea"/>
                <a:cs typeface="+mn-cs"/>
              </a:rPr>
              <a:t>服务提供者的前端服务接收请求并重定向到后端服务。</a:t>
            </a:r>
          </a:p>
          <a:p>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我们在前端服务器中实现了一个连接管理器。它可以为不同的用户组设置</a:t>
            </a:r>
            <a:r>
              <a:rPr lang="en-US" altLang="zh-CN" sz="1200" b="0" i="0" kern="1200" dirty="0">
                <a:solidFill>
                  <a:schemeClr val="tx1"/>
                </a:solidFill>
                <a:effectLst/>
                <a:latin typeface="+mn-lt"/>
                <a:ea typeface="+mn-ea"/>
                <a:cs typeface="+mn-cs"/>
              </a:rPr>
              <a:t>IW</a:t>
            </a:r>
            <a:r>
              <a:rPr lang="zh-CN" altLang="en-US" sz="1200" b="0" i="0" kern="1200" dirty="0">
                <a:solidFill>
                  <a:schemeClr val="tx1"/>
                </a:solidFill>
                <a:effectLst/>
                <a:latin typeface="+mn-lt"/>
                <a:ea typeface="+mn-ea"/>
                <a:cs typeface="+mn-cs"/>
              </a:rPr>
              <a:t>，并在服务器端收集</a:t>
            </a:r>
            <a:r>
              <a:rPr lang="en-US" altLang="zh-CN" sz="1200" b="0" i="0" kern="1200" dirty="0">
                <a:solidFill>
                  <a:schemeClr val="tx1"/>
                </a:solidFill>
                <a:effectLst/>
                <a:latin typeface="+mn-lt"/>
                <a:ea typeface="+mn-ea"/>
                <a:cs typeface="+mn-cs"/>
              </a:rPr>
              <a:t>TCP</a:t>
            </a:r>
            <a:r>
              <a:rPr lang="zh-CN" altLang="en-US" sz="1200" b="0" i="0" kern="1200" dirty="0">
                <a:solidFill>
                  <a:schemeClr val="tx1"/>
                </a:solidFill>
                <a:effectLst/>
                <a:latin typeface="+mn-lt"/>
                <a:ea typeface="+mn-ea"/>
                <a:cs typeface="+mn-cs"/>
              </a:rPr>
              <a:t>数据。</a:t>
            </a:r>
          </a:p>
          <a:p>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我们还实现了一个控制中心来收集前端服务器中的所有数据，并运行基于组的</a:t>
            </a:r>
            <a:r>
              <a:rPr lang="en-US" altLang="zh-CN" sz="1200" b="0" i="0" kern="1200" dirty="0">
                <a:solidFill>
                  <a:schemeClr val="tx1"/>
                </a:solidFill>
                <a:effectLst/>
                <a:latin typeface="+mn-lt"/>
                <a:ea typeface="+mn-ea"/>
                <a:cs typeface="+mn-cs"/>
              </a:rPr>
              <a:t>RL</a:t>
            </a:r>
            <a:r>
              <a:rPr lang="zh-CN" altLang="en-US" sz="1200" b="0" i="0" kern="1200" dirty="0">
                <a:solidFill>
                  <a:schemeClr val="tx1"/>
                </a:solidFill>
                <a:effectLst/>
                <a:latin typeface="+mn-lt"/>
                <a:ea typeface="+mn-ea"/>
                <a:cs typeface="+mn-cs"/>
              </a:rPr>
              <a:t>来了解每个使用组在每个学习迭代中的</a:t>
            </a:r>
            <a:r>
              <a:rPr lang="en-US" altLang="zh-CN" sz="1200" b="0" i="0" kern="1200" dirty="0">
                <a:solidFill>
                  <a:schemeClr val="tx1"/>
                </a:solidFill>
                <a:effectLst/>
                <a:latin typeface="+mn-lt"/>
                <a:ea typeface="+mn-ea"/>
                <a:cs typeface="+mn-cs"/>
              </a:rPr>
              <a:t>IW</a:t>
            </a:r>
            <a:r>
              <a:rPr lang="zh-CN" altLang="en-US" sz="1200" b="0" i="0" kern="1200" dirty="0">
                <a:solidFill>
                  <a:schemeClr val="tx1"/>
                </a:solidFill>
                <a:effectLst/>
                <a:latin typeface="+mn-lt"/>
                <a:ea typeface="+mn-ea"/>
                <a:cs typeface="+mn-cs"/>
              </a:rPr>
              <a:t>。它通过更新</a:t>
            </a:r>
            <a:r>
              <a:rPr lang="en-US" altLang="zh-CN" sz="1200" b="0" i="0" kern="1200" dirty="0">
                <a:solidFill>
                  <a:schemeClr val="tx1"/>
                </a:solidFill>
                <a:effectLst/>
                <a:latin typeface="+mn-lt"/>
                <a:ea typeface="+mn-ea"/>
                <a:cs typeface="+mn-cs"/>
              </a:rPr>
              <a:t>IW</a:t>
            </a:r>
            <a:r>
              <a:rPr lang="zh-CN" altLang="en-US" sz="1200" b="0" i="0" kern="1200" dirty="0">
                <a:solidFill>
                  <a:schemeClr val="tx1"/>
                </a:solidFill>
                <a:effectLst/>
                <a:latin typeface="+mn-lt"/>
                <a:ea typeface="+mn-ea"/>
                <a:cs typeface="+mn-cs"/>
              </a:rPr>
              <a:t>表来控制前端服务器的行为，</a:t>
            </a:r>
            <a:r>
              <a:rPr lang="en-US" altLang="zh-CN" sz="1200" b="0" i="0" kern="1200" dirty="0">
                <a:solidFill>
                  <a:schemeClr val="tx1"/>
                </a:solidFill>
                <a:effectLst/>
                <a:latin typeface="+mn-lt"/>
                <a:ea typeface="+mn-ea"/>
                <a:cs typeface="+mn-cs"/>
              </a:rPr>
              <a:t>IW</a:t>
            </a:r>
            <a:r>
              <a:rPr lang="zh-CN" altLang="en-US" sz="1200" b="0" i="0" kern="1200" dirty="0">
                <a:solidFill>
                  <a:schemeClr val="tx1"/>
                </a:solidFill>
                <a:effectLst/>
                <a:latin typeface="+mn-lt"/>
                <a:ea typeface="+mn-ea"/>
                <a:cs typeface="+mn-cs"/>
              </a:rPr>
              <a:t>表是用来存储每个用户组的</a:t>
            </a:r>
            <a:r>
              <a:rPr lang="en-US" altLang="zh-CN" sz="1200" b="0" i="0" kern="1200" dirty="0">
                <a:solidFill>
                  <a:schemeClr val="tx1"/>
                </a:solidFill>
                <a:effectLst/>
                <a:latin typeface="+mn-lt"/>
                <a:ea typeface="+mn-ea"/>
                <a:cs typeface="+mn-cs"/>
              </a:rPr>
              <a:t>IWs</a:t>
            </a:r>
            <a:r>
              <a:rPr lang="zh-CN" altLang="en-US" sz="1200" b="0" i="0" kern="1200" dirty="0">
                <a:solidFill>
                  <a:schemeClr val="tx1"/>
                </a:solidFill>
                <a:effectLst/>
                <a:latin typeface="+mn-lt"/>
                <a:ea typeface="+mn-ea"/>
                <a:cs typeface="+mn-cs"/>
              </a:rPr>
              <a:t>的配置文件。</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幻灯片编号占位符 3"/>
          <p:cNvSpPr>
            <a:spLocks noGrp="1"/>
          </p:cNvSpPr>
          <p:nvPr>
            <p:ph type="sldNum" sz="quarter" idx="10"/>
          </p:nvPr>
        </p:nvSpPr>
        <p:spPr/>
        <p:txBody>
          <a:bodyPr/>
          <a:lstStyle/>
          <a:p>
            <a:fld id="{25C38AB0-EEC4-944F-AAEE-D60AFE166822}" type="slidenum">
              <a:rPr kumimoji="1" lang="zh-CN" altLang="en-US" smtClean="0"/>
              <a:t>23</a:t>
            </a:fld>
            <a:endParaRPr kumimoji="1" lang="zh-CN" altLang="en-US"/>
          </a:p>
        </p:txBody>
      </p:sp>
    </p:spTree>
    <p:extLst>
      <p:ext uri="{BB962C8B-B14F-4D97-AF65-F5344CB8AC3E}">
        <p14:creationId xmlns:p14="http://schemas.microsoft.com/office/powerpoint/2010/main" val="13813735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最后，我将介绍实验。</a:t>
            </a:r>
          </a:p>
          <a:p>
            <a:r>
              <a:rPr lang="zh-CN" altLang="en-US" sz="1200" b="0" i="0" kern="1200" dirty="0">
                <a:solidFill>
                  <a:schemeClr val="tx1"/>
                </a:solidFill>
                <a:effectLst/>
                <a:latin typeface="+mn-lt"/>
                <a:ea typeface="+mn-ea"/>
                <a:cs typeface="+mn-cs"/>
              </a:rPr>
              <a:t>我们都使用在线实验和试验台实验来评估</a:t>
            </a:r>
            <a:r>
              <a:rPr lang="en-US" altLang="zh-CN" sz="1200" b="0" i="0" kern="1200" dirty="0" err="1">
                <a:solidFill>
                  <a:schemeClr val="tx1"/>
                </a:solidFill>
                <a:effectLst/>
                <a:latin typeface="+mn-lt"/>
                <a:ea typeface="+mn-ea"/>
                <a:cs typeface="+mn-cs"/>
              </a:rPr>
              <a:t>SmartIW</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我们将我们的系统部署在百度移动搜索服务在线。结果表明，</a:t>
            </a:r>
            <a:r>
              <a:rPr lang="en-US" altLang="zh-CN" sz="1200" b="0" i="0" kern="1200" dirty="0" err="1">
                <a:solidFill>
                  <a:schemeClr val="tx1"/>
                </a:solidFill>
                <a:effectLst/>
                <a:latin typeface="+mn-lt"/>
                <a:ea typeface="+mn-ea"/>
                <a:cs typeface="+mn-cs"/>
              </a:rPr>
              <a:t>SmartIW</a:t>
            </a:r>
            <a:r>
              <a:rPr lang="zh-CN" altLang="en-US" sz="1200" b="0" i="0" kern="1200" dirty="0">
                <a:solidFill>
                  <a:schemeClr val="tx1"/>
                </a:solidFill>
                <a:effectLst/>
                <a:latin typeface="+mn-lt"/>
                <a:ea typeface="+mn-ea"/>
                <a:cs typeface="+mn-cs"/>
              </a:rPr>
              <a:t>能够持续带来</a:t>
            </a:r>
            <a:r>
              <a:rPr lang="en-US" altLang="zh-CN" sz="1200" b="0" i="0" kern="1200" dirty="0">
                <a:solidFill>
                  <a:schemeClr val="tx1"/>
                </a:solidFill>
                <a:effectLst/>
                <a:latin typeface="+mn-lt"/>
                <a:ea typeface="+mn-ea"/>
                <a:cs typeface="+mn-cs"/>
              </a:rPr>
              <a:t>23%</a:t>
            </a:r>
            <a:r>
              <a:rPr lang="zh-CN" altLang="en-US" sz="1200" b="0" i="0" kern="1200" dirty="0">
                <a:solidFill>
                  <a:schemeClr val="tx1"/>
                </a:solidFill>
                <a:effectLst/>
                <a:latin typeface="+mn-lt"/>
                <a:ea typeface="+mn-ea"/>
                <a:cs typeface="+mn-cs"/>
              </a:rPr>
              <a:t>的改善。</a:t>
            </a:r>
          </a:p>
          <a:p>
            <a:r>
              <a:rPr lang="zh-CN" altLang="en-US" sz="1200" b="0" i="0" kern="1200" dirty="0">
                <a:solidFill>
                  <a:schemeClr val="tx1"/>
                </a:solidFill>
                <a:effectLst/>
                <a:latin typeface="+mn-lt"/>
                <a:ea typeface="+mn-ea"/>
                <a:cs typeface="+mn-cs"/>
              </a:rPr>
              <a:t>实验表明，用户分组和强化学习都能有效地提高性能。</a:t>
            </a:r>
          </a:p>
          <a:p>
            <a:r>
              <a:rPr lang="zh-CN" altLang="en-US" sz="1200" b="0" i="0" kern="1200" dirty="0">
                <a:solidFill>
                  <a:schemeClr val="tx1"/>
                </a:solidFill>
                <a:effectLst/>
                <a:latin typeface="+mn-lt"/>
                <a:ea typeface="+mn-ea"/>
                <a:cs typeface="+mn-cs"/>
              </a:rPr>
              <a:t>而直接使用激进的窗口是一个糟糕的选择。</a:t>
            </a:r>
          </a:p>
        </p:txBody>
      </p:sp>
      <p:sp>
        <p:nvSpPr>
          <p:cNvPr id="4" name="幻灯片编号占位符 3"/>
          <p:cNvSpPr>
            <a:spLocks noGrp="1"/>
          </p:cNvSpPr>
          <p:nvPr>
            <p:ph type="sldNum" sz="quarter" idx="10"/>
          </p:nvPr>
        </p:nvSpPr>
        <p:spPr/>
        <p:txBody>
          <a:bodyPr/>
          <a:lstStyle/>
          <a:p>
            <a:fld id="{25C38AB0-EEC4-944F-AAEE-D60AFE166822}" type="slidenum">
              <a:rPr kumimoji="1" lang="zh-CN" altLang="en-US" smtClean="0"/>
              <a:t>24</a:t>
            </a:fld>
            <a:endParaRPr kumimoji="1" lang="zh-CN" altLang="en-US"/>
          </a:p>
        </p:txBody>
      </p:sp>
    </p:spTree>
    <p:extLst>
      <p:ext uri="{BB962C8B-B14F-4D97-AF65-F5344CB8AC3E}">
        <p14:creationId xmlns:p14="http://schemas.microsoft.com/office/powerpoint/2010/main" val="30210800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这是在线实验的结果。</a:t>
            </a:r>
          </a:p>
          <a:p>
            <a:r>
              <a:rPr lang="zh-CN" altLang="en-US" sz="1200" b="0" i="0" kern="1200" dirty="0">
                <a:solidFill>
                  <a:schemeClr val="tx1"/>
                </a:solidFill>
                <a:effectLst/>
                <a:latin typeface="+mn-lt"/>
                <a:ea typeface="+mn-ea"/>
                <a:cs typeface="+mn-cs"/>
              </a:rPr>
              <a:t>我们使用</a:t>
            </a:r>
            <a:r>
              <a:rPr lang="en-US" altLang="zh-CN" sz="1200" b="0" i="0" kern="1200" dirty="0">
                <a:solidFill>
                  <a:schemeClr val="tx1"/>
                </a:solidFill>
                <a:effectLst/>
                <a:latin typeface="+mn-lt"/>
                <a:ea typeface="+mn-ea"/>
                <a:cs typeface="+mn-cs"/>
              </a:rPr>
              <a:t>TCP-10</a:t>
            </a:r>
            <a:r>
              <a:rPr lang="zh-CN" altLang="en-US" sz="1200" b="0" i="0" kern="1200" dirty="0">
                <a:solidFill>
                  <a:schemeClr val="tx1"/>
                </a:solidFill>
                <a:effectLst/>
                <a:latin typeface="+mn-lt"/>
                <a:ea typeface="+mn-ea"/>
                <a:cs typeface="+mn-cs"/>
              </a:rPr>
              <a:t>作为基线启用了一半流。一半流量使用</a:t>
            </a:r>
            <a:r>
              <a:rPr lang="en-US" altLang="zh-CN" sz="1200" b="0" i="0" kern="1200" dirty="0" err="1">
                <a:solidFill>
                  <a:schemeClr val="tx1"/>
                </a:solidFill>
                <a:effectLst/>
                <a:latin typeface="+mn-lt"/>
                <a:ea typeface="+mn-ea"/>
                <a:cs typeface="+mn-cs"/>
              </a:rPr>
              <a:t>smartIW</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结果表明，该算法的平均响应时间明显小于</a:t>
            </a:r>
            <a:r>
              <a:rPr lang="en-US" altLang="zh-CN" sz="1200" b="0" i="0" kern="1200" dirty="0">
                <a:solidFill>
                  <a:schemeClr val="tx1"/>
                </a:solidFill>
                <a:effectLst/>
                <a:latin typeface="+mn-lt"/>
                <a:ea typeface="+mn-ea"/>
                <a:cs typeface="+mn-cs"/>
              </a:rPr>
              <a:t>TCP-10</a:t>
            </a:r>
            <a:r>
              <a:rPr lang="zh-CN" altLang="en-US" sz="1200" b="0" i="0" kern="1200" dirty="0">
                <a:solidFill>
                  <a:schemeClr val="tx1"/>
                </a:solidFill>
                <a:effectLst/>
                <a:latin typeface="+mn-lt"/>
                <a:ea typeface="+mn-ea"/>
                <a:cs typeface="+mn-cs"/>
              </a:rPr>
              <a:t>。改善幅度约为</a:t>
            </a:r>
            <a:r>
              <a:rPr lang="en-US" altLang="zh-CN" sz="1200" b="0" i="0" kern="1200" dirty="0">
                <a:solidFill>
                  <a:schemeClr val="tx1"/>
                </a:solidFill>
                <a:effectLst/>
                <a:latin typeface="+mn-lt"/>
                <a:ea typeface="+mn-ea"/>
                <a:cs typeface="+mn-cs"/>
              </a:rPr>
              <a:t>23%</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最后我们有</a:t>
            </a:r>
            <a:r>
              <a:rPr lang="en-US" altLang="zh-CN" sz="1200" b="0" i="0" kern="1200" dirty="0">
                <a:solidFill>
                  <a:schemeClr val="tx1"/>
                </a:solidFill>
                <a:effectLst/>
                <a:latin typeface="+mn-lt"/>
                <a:ea typeface="+mn-ea"/>
                <a:cs typeface="+mn-cs"/>
              </a:rPr>
              <a:t>19</a:t>
            </a:r>
            <a:r>
              <a:rPr lang="zh-CN" altLang="en-US" sz="1200" b="0" i="0" kern="1200" dirty="0">
                <a:solidFill>
                  <a:schemeClr val="tx1"/>
                </a:solidFill>
                <a:effectLst/>
                <a:latin typeface="+mn-lt"/>
                <a:ea typeface="+mn-ea"/>
                <a:cs typeface="+mn-cs"/>
              </a:rPr>
              <a:t>个用户组，他们都有</a:t>
            </a:r>
            <a:r>
              <a:rPr lang="en-US" altLang="zh-CN" sz="1200" b="0" i="0" kern="1200" dirty="0">
                <a:solidFill>
                  <a:schemeClr val="tx1"/>
                </a:solidFill>
                <a:effectLst/>
                <a:latin typeface="+mn-lt"/>
                <a:ea typeface="+mn-ea"/>
                <a:cs typeface="+mn-cs"/>
              </a:rPr>
              <a:t>15%</a:t>
            </a:r>
            <a:r>
              <a:rPr lang="zh-CN" altLang="en-US" sz="1200" b="0" i="0" kern="1200" dirty="0">
                <a:solidFill>
                  <a:schemeClr val="tx1"/>
                </a:solidFill>
                <a:effectLst/>
                <a:latin typeface="+mn-lt"/>
                <a:ea typeface="+mn-ea"/>
                <a:cs typeface="+mn-cs"/>
              </a:rPr>
              <a:t>到</a:t>
            </a:r>
            <a:r>
              <a:rPr lang="en-US" altLang="zh-CN" sz="1200" b="0" i="0" kern="1200" dirty="0">
                <a:solidFill>
                  <a:schemeClr val="tx1"/>
                </a:solidFill>
                <a:effectLst/>
                <a:latin typeface="+mn-lt"/>
                <a:ea typeface="+mn-ea"/>
                <a:cs typeface="+mn-cs"/>
              </a:rPr>
              <a:t>32%</a:t>
            </a:r>
            <a:r>
              <a:rPr lang="zh-CN" altLang="en-US" sz="1200" b="0" i="0" kern="1200" dirty="0">
                <a:solidFill>
                  <a:schemeClr val="tx1"/>
                </a:solidFill>
                <a:effectLst/>
                <a:latin typeface="+mn-lt"/>
                <a:ea typeface="+mn-ea"/>
                <a:cs typeface="+mn-cs"/>
              </a:rPr>
              <a:t>的性能改进。</a:t>
            </a:r>
          </a:p>
        </p:txBody>
      </p:sp>
      <p:sp>
        <p:nvSpPr>
          <p:cNvPr id="4" name="幻灯片编号占位符 3"/>
          <p:cNvSpPr>
            <a:spLocks noGrp="1"/>
          </p:cNvSpPr>
          <p:nvPr>
            <p:ph type="sldNum" sz="quarter" idx="10"/>
          </p:nvPr>
        </p:nvSpPr>
        <p:spPr/>
        <p:txBody>
          <a:bodyPr/>
          <a:lstStyle/>
          <a:p>
            <a:fld id="{25C38AB0-EEC4-944F-AAEE-D60AFE166822}" type="slidenum">
              <a:rPr kumimoji="1" lang="zh-CN" altLang="en-US" smtClean="0"/>
              <a:t>25</a:t>
            </a:fld>
            <a:endParaRPr kumimoji="1" lang="zh-CN" altLang="en-US"/>
          </a:p>
        </p:txBody>
      </p:sp>
    </p:spTree>
    <p:extLst>
      <p:ext uri="{BB962C8B-B14F-4D97-AF65-F5344CB8AC3E}">
        <p14:creationId xmlns:p14="http://schemas.microsoft.com/office/powerpoint/2010/main" val="15769069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系统评价</a:t>
            </a:r>
            <a:r>
              <a:rPr lang="en-US" altLang="zh-CN" sz="1200" b="0" i="0" kern="1200" dirty="0" err="1">
                <a:solidFill>
                  <a:schemeClr val="tx1"/>
                </a:solidFill>
                <a:effectLst/>
                <a:latin typeface="+mn-lt"/>
                <a:ea typeface="+mn-ea"/>
                <a:cs typeface="+mn-cs"/>
              </a:rPr>
              <a:t>SmartIW</a:t>
            </a:r>
            <a:r>
              <a:rPr lang="zh-CN" altLang="en-US" sz="1200" b="0" i="0" kern="1200" dirty="0">
                <a:solidFill>
                  <a:schemeClr val="tx1"/>
                </a:solidFill>
                <a:effectLst/>
                <a:latin typeface="+mn-lt"/>
                <a:ea typeface="+mn-ea"/>
                <a:cs typeface="+mn-cs"/>
              </a:rPr>
              <a:t>。我们在测试台上重播</a:t>
            </a:r>
            <a:r>
              <a:rPr lang="en-US" altLang="zh-CN" sz="1200" b="0" i="0" kern="1200" dirty="0">
                <a:solidFill>
                  <a:schemeClr val="tx1"/>
                </a:solidFill>
                <a:effectLst/>
                <a:latin typeface="+mn-lt"/>
                <a:ea typeface="+mn-ea"/>
                <a:cs typeface="+mn-cs"/>
              </a:rPr>
              <a:t>24*</a:t>
            </a:r>
            <a:r>
              <a:rPr lang="zh-CN" altLang="en-US" sz="1200" b="0" i="0" kern="1200" dirty="0">
                <a:solidFill>
                  <a:schemeClr val="tx1"/>
                </a:solidFill>
                <a:effectLst/>
                <a:latin typeface="+mn-lt"/>
                <a:ea typeface="+mn-ea"/>
                <a:cs typeface="+mn-cs"/>
              </a:rPr>
              <a:t>小时的在线数据跟踪。该试验台由大约</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台物理机器组成。我们选择一个作为服务器，另外</a:t>
            </a:r>
            <a:r>
              <a:rPr lang="en-US" altLang="zh-CN" sz="1200" b="0" i="0" kern="1200" dirty="0">
                <a:solidFill>
                  <a:schemeClr val="tx1"/>
                </a:solidFill>
                <a:effectLst/>
                <a:latin typeface="+mn-lt"/>
                <a:ea typeface="+mn-ea"/>
                <a:cs typeface="+mn-cs"/>
              </a:rPr>
              <a:t>9</a:t>
            </a:r>
            <a:r>
              <a:rPr lang="zh-CN" altLang="en-US" sz="1200" b="0" i="0" kern="1200" dirty="0">
                <a:solidFill>
                  <a:schemeClr val="tx1"/>
                </a:solidFill>
                <a:effectLst/>
                <a:latin typeface="+mn-lt"/>
                <a:ea typeface="+mn-ea"/>
                <a:cs typeface="+mn-cs"/>
              </a:rPr>
              <a:t>个作为用户。</a:t>
            </a:r>
          </a:p>
          <a:p>
            <a:r>
              <a:rPr lang="zh-CN" altLang="en-US" sz="1200" b="0" i="0" kern="1200" dirty="0">
                <a:solidFill>
                  <a:schemeClr val="tx1"/>
                </a:solidFill>
                <a:effectLst/>
                <a:latin typeface="+mn-lt"/>
                <a:ea typeface="+mn-ea"/>
                <a:cs typeface="+mn-cs"/>
              </a:rPr>
              <a:t>并比较了这</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种方案的</a:t>
            </a:r>
            <a:r>
              <a:rPr lang="en-US" altLang="zh-CN" sz="1200" b="0" i="0" kern="1200" dirty="0">
                <a:solidFill>
                  <a:schemeClr val="tx1"/>
                </a:solidFill>
                <a:effectLst/>
                <a:latin typeface="+mn-lt"/>
                <a:ea typeface="+mn-ea"/>
                <a:cs typeface="+mn-cs"/>
              </a:rPr>
              <a:t>TCP</a:t>
            </a:r>
            <a:r>
              <a:rPr lang="zh-CN" altLang="en-US" sz="1200" b="0" i="0" kern="1200" dirty="0">
                <a:solidFill>
                  <a:schemeClr val="tx1"/>
                </a:solidFill>
                <a:effectLst/>
                <a:latin typeface="+mn-lt"/>
                <a:ea typeface="+mn-ea"/>
                <a:cs typeface="+mn-cs"/>
              </a:rPr>
              <a:t>性能指标，如奖励、</a:t>
            </a:r>
            <a:r>
              <a:rPr lang="en-US" altLang="zh-CN" sz="1200" b="0" i="0" kern="1200" dirty="0">
                <a:solidFill>
                  <a:schemeClr val="tx1"/>
                </a:solidFill>
                <a:effectLst/>
                <a:latin typeface="+mn-lt"/>
                <a:ea typeface="+mn-ea"/>
                <a:cs typeface="+mn-cs"/>
              </a:rPr>
              <a:t>goodput</a:t>
            </a:r>
            <a:r>
              <a:rPr lang="zh-CN" altLang="en-US" sz="1200" b="0" i="0" kern="1200" dirty="0">
                <a:solidFill>
                  <a:schemeClr val="tx1"/>
                </a:solidFill>
                <a:effectLst/>
                <a:latin typeface="+mn-lt"/>
                <a:ea typeface="+mn-ea"/>
                <a:cs typeface="+mn-cs"/>
              </a:rPr>
              <a:t>、响应时间、</a:t>
            </a:r>
            <a:r>
              <a:rPr lang="en-US" altLang="zh-CN" sz="1200" b="0" i="0" kern="1200" dirty="0">
                <a:solidFill>
                  <a:schemeClr val="tx1"/>
                </a:solidFill>
                <a:effectLst/>
                <a:latin typeface="+mn-lt"/>
                <a:ea typeface="+mn-ea"/>
                <a:cs typeface="+mn-cs"/>
              </a:rPr>
              <a:t>RTT</a:t>
            </a:r>
            <a:r>
              <a:rPr lang="zh-CN" altLang="en-US"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TCP-10</a:t>
            </a:r>
            <a:r>
              <a:rPr lang="zh-CN" altLang="en-US" sz="1200" b="0" i="0" kern="1200" dirty="0">
                <a:solidFill>
                  <a:schemeClr val="tx1"/>
                </a:solidFill>
                <a:effectLst/>
                <a:latin typeface="+mn-lt"/>
                <a:ea typeface="+mn-ea"/>
                <a:cs typeface="+mn-cs"/>
              </a:rPr>
              <a:t>仍然是基准。</a:t>
            </a:r>
            <a:r>
              <a:rPr lang="en-US" altLang="zh-CN" sz="1200" b="0" i="0" kern="1200" dirty="0">
                <a:solidFill>
                  <a:schemeClr val="tx1"/>
                </a:solidFill>
                <a:effectLst/>
                <a:latin typeface="+mn-lt"/>
                <a:ea typeface="+mn-ea"/>
                <a:cs typeface="+mn-cs"/>
              </a:rPr>
              <a:t>TCP-200</a:t>
            </a:r>
            <a:r>
              <a:rPr lang="zh-CN" altLang="en-US" sz="1200" b="0" i="0" kern="1200" dirty="0">
                <a:solidFill>
                  <a:schemeClr val="tx1"/>
                </a:solidFill>
                <a:effectLst/>
                <a:latin typeface="+mn-lt"/>
                <a:ea typeface="+mn-ea"/>
                <a:cs typeface="+mn-cs"/>
              </a:rPr>
              <a:t>对所有流使用一个积极的</a:t>
            </a:r>
            <a:r>
              <a:rPr lang="en-US" altLang="zh-CN" sz="1200" b="0" i="0" kern="1200" dirty="0">
                <a:solidFill>
                  <a:schemeClr val="tx1"/>
                </a:solidFill>
                <a:effectLst/>
                <a:latin typeface="+mn-lt"/>
                <a:ea typeface="+mn-ea"/>
                <a:cs typeface="+mn-cs"/>
              </a:rPr>
              <a:t>IW = 200</a:t>
            </a:r>
            <a:r>
              <a:rPr lang="zh-CN" altLang="en-US" sz="1200" b="0" i="0" kern="1200" dirty="0">
                <a:solidFill>
                  <a:schemeClr val="tx1"/>
                </a:solidFill>
                <a:effectLst/>
                <a:latin typeface="+mn-lt"/>
                <a:ea typeface="+mn-ea"/>
                <a:cs typeface="+mn-cs"/>
              </a:rPr>
              <a:t>。没有分组的</a:t>
            </a:r>
            <a:r>
              <a:rPr lang="en-US" altLang="zh-CN" sz="1200" b="0" i="0" kern="1200" dirty="0" err="1">
                <a:solidFill>
                  <a:schemeClr val="tx1"/>
                </a:solidFill>
                <a:effectLst/>
                <a:latin typeface="+mn-lt"/>
                <a:ea typeface="+mn-ea"/>
                <a:cs typeface="+mn-cs"/>
              </a:rPr>
              <a:t>SmartIW</a:t>
            </a:r>
            <a:r>
              <a:rPr lang="zh-CN" altLang="en-US" sz="1200" b="0" i="0" kern="1200" dirty="0">
                <a:solidFill>
                  <a:schemeClr val="tx1"/>
                </a:solidFill>
                <a:effectLst/>
                <a:latin typeface="+mn-lt"/>
                <a:ea typeface="+mn-ea"/>
                <a:cs typeface="+mn-cs"/>
              </a:rPr>
              <a:t>不要使用分组技术。最优方案具有性能最佳的方案。</a:t>
            </a:r>
          </a:p>
          <a:p>
            <a:r>
              <a:rPr lang="zh-CN" altLang="en-US" sz="1200" b="0" i="0" kern="1200" dirty="0">
                <a:solidFill>
                  <a:schemeClr val="tx1"/>
                </a:solidFill>
                <a:effectLst/>
                <a:latin typeface="+mn-lt"/>
                <a:ea typeface="+mn-ea"/>
                <a:cs typeface="+mn-cs"/>
              </a:rPr>
              <a:t>与</a:t>
            </a:r>
            <a:r>
              <a:rPr lang="en-US" altLang="zh-CN" sz="1200" b="0" i="0" kern="1200" dirty="0">
                <a:solidFill>
                  <a:schemeClr val="tx1"/>
                </a:solidFill>
                <a:effectLst/>
                <a:latin typeface="+mn-lt"/>
                <a:ea typeface="+mn-ea"/>
                <a:cs typeface="+mn-cs"/>
              </a:rPr>
              <a:t>TCP-10</a:t>
            </a:r>
            <a:r>
              <a:rPr lang="zh-CN" altLang="en-US" sz="1200" b="0" i="0" kern="1200" dirty="0">
                <a:solidFill>
                  <a:schemeClr val="tx1"/>
                </a:solidFill>
                <a:effectLst/>
                <a:latin typeface="+mn-lt"/>
                <a:ea typeface="+mn-ea"/>
                <a:cs typeface="+mn-cs"/>
              </a:rPr>
              <a:t>相比，该条形图显示了不同的方案改进。</a:t>
            </a:r>
          </a:p>
        </p:txBody>
      </p:sp>
      <p:sp>
        <p:nvSpPr>
          <p:cNvPr id="4" name="幻灯片编号占位符 3"/>
          <p:cNvSpPr>
            <a:spLocks noGrp="1"/>
          </p:cNvSpPr>
          <p:nvPr>
            <p:ph type="sldNum" sz="quarter" idx="10"/>
          </p:nvPr>
        </p:nvSpPr>
        <p:spPr/>
        <p:txBody>
          <a:bodyPr/>
          <a:lstStyle/>
          <a:p>
            <a:fld id="{25C38AB0-EEC4-944F-AAEE-D60AFE166822}" type="slidenum">
              <a:rPr kumimoji="1" lang="zh-CN" altLang="en-US" smtClean="0"/>
              <a:t>26</a:t>
            </a:fld>
            <a:endParaRPr kumimoji="1" lang="zh-CN" altLang="en-US"/>
          </a:p>
        </p:txBody>
      </p:sp>
    </p:spTree>
    <p:extLst>
      <p:ext uri="{BB962C8B-B14F-4D97-AF65-F5344CB8AC3E}">
        <p14:creationId xmlns:p14="http://schemas.microsoft.com/office/powerpoint/2010/main" val="8724828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系统评价</a:t>
            </a:r>
            <a:r>
              <a:rPr lang="en-US" altLang="zh-CN" sz="1200" b="0" i="0" kern="1200" dirty="0" err="1">
                <a:solidFill>
                  <a:schemeClr val="tx1"/>
                </a:solidFill>
                <a:effectLst/>
                <a:latin typeface="+mn-lt"/>
                <a:ea typeface="+mn-ea"/>
                <a:cs typeface="+mn-cs"/>
              </a:rPr>
              <a:t>SmartIW</a:t>
            </a:r>
            <a:r>
              <a:rPr lang="zh-CN" altLang="en-US" sz="1200" b="0" i="0" kern="1200" dirty="0">
                <a:solidFill>
                  <a:schemeClr val="tx1"/>
                </a:solidFill>
                <a:effectLst/>
                <a:latin typeface="+mn-lt"/>
                <a:ea typeface="+mn-ea"/>
                <a:cs typeface="+mn-cs"/>
              </a:rPr>
              <a:t>。我们在测试台上重播</a:t>
            </a:r>
            <a:r>
              <a:rPr lang="en-US" altLang="zh-CN" sz="1200" b="0" i="0" kern="1200" dirty="0">
                <a:solidFill>
                  <a:schemeClr val="tx1"/>
                </a:solidFill>
                <a:effectLst/>
                <a:latin typeface="+mn-lt"/>
                <a:ea typeface="+mn-ea"/>
                <a:cs typeface="+mn-cs"/>
              </a:rPr>
              <a:t>24*</a:t>
            </a:r>
            <a:r>
              <a:rPr lang="zh-CN" altLang="en-US" sz="1200" b="0" i="0" kern="1200" dirty="0">
                <a:solidFill>
                  <a:schemeClr val="tx1"/>
                </a:solidFill>
                <a:effectLst/>
                <a:latin typeface="+mn-lt"/>
                <a:ea typeface="+mn-ea"/>
                <a:cs typeface="+mn-cs"/>
              </a:rPr>
              <a:t>小时的在线数据跟踪。该试验台由大约</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台物理机器组成。我们选择一个作为服务器，另外</a:t>
            </a:r>
            <a:r>
              <a:rPr lang="en-US" altLang="zh-CN" sz="1200" b="0" i="0" kern="1200" dirty="0">
                <a:solidFill>
                  <a:schemeClr val="tx1"/>
                </a:solidFill>
                <a:effectLst/>
                <a:latin typeface="+mn-lt"/>
                <a:ea typeface="+mn-ea"/>
                <a:cs typeface="+mn-cs"/>
              </a:rPr>
              <a:t>9</a:t>
            </a:r>
            <a:r>
              <a:rPr lang="zh-CN" altLang="en-US" sz="1200" b="0" i="0" kern="1200" dirty="0">
                <a:solidFill>
                  <a:schemeClr val="tx1"/>
                </a:solidFill>
                <a:effectLst/>
                <a:latin typeface="+mn-lt"/>
                <a:ea typeface="+mn-ea"/>
                <a:cs typeface="+mn-cs"/>
              </a:rPr>
              <a:t>个作为用户。</a:t>
            </a:r>
          </a:p>
          <a:p>
            <a:r>
              <a:rPr lang="zh-CN" altLang="en-US" sz="1200" b="0" i="0" kern="1200" dirty="0">
                <a:solidFill>
                  <a:schemeClr val="tx1"/>
                </a:solidFill>
                <a:effectLst/>
                <a:latin typeface="+mn-lt"/>
                <a:ea typeface="+mn-ea"/>
                <a:cs typeface="+mn-cs"/>
              </a:rPr>
              <a:t>并比较了这</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种方案的</a:t>
            </a:r>
            <a:r>
              <a:rPr lang="en-US" altLang="zh-CN" sz="1200" b="0" i="0" kern="1200" dirty="0">
                <a:solidFill>
                  <a:schemeClr val="tx1"/>
                </a:solidFill>
                <a:effectLst/>
                <a:latin typeface="+mn-lt"/>
                <a:ea typeface="+mn-ea"/>
                <a:cs typeface="+mn-cs"/>
              </a:rPr>
              <a:t>TCP</a:t>
            </a:r>
            <a:r>
              <a:rPr lang="zh-CN" altLang="en-US" sz="1200" b="0" i="0" kern="1200" dirty="0">
                <a:solidFill>
                  <a:schemeClr val="tx1"/>
                </a:solidFill>
                <a:effectLst/>
                <a:latin typeface="+mn-lt"/>
                <a:ea typeface="+mn-ea"/>
                <a:cs typeface="+mn-cs"/>
              </a:rPr>
              <a:t>性能指标，如奖励、</a:t>
            </a:r>
            <a:r>
              <a:rPr lang="en-US" altLang="zh-CN" sz="1200" b="0" i="0" kern="1200" dirty="0">
                <a:solidFill>
                  <a:schemeClr val="tx1"/>
                </a:solidFill>
                <a:effectLst/>
                <a:latin typeface="+mn-lt"/>
                <a:ea typeface="+mn-ea"/>
                <a:cs typeface="+mn-cs"/>
              </a:rPr>
              <a:t>goodput</a:t>
            </a:r>
            <a:r>
              <a:rPr lang="zh-CN" altLang="en-US" sz="1200" b="0" i="0" kern="1200" dirty="0">
                <a:solidFill>
                  <a:schemeClr val="tx1"/>
                </a:solidFill>
                <a:effectLst/>
                <a:latin typeface="+mn-lt"/>
                <a:ea typeface="+mn-ea"/>
                <a:cs typeface="+mn-cs"/>
              </a:rPr>
              <a:t>、响应时间、</a:t>
            </a:r>
            <a:r>
              <a:rPr lang="en-US" altLang="zh-CN" sz="1200" b="0" i="0" kern="1200" dirty="0">
                <a:solidFill>
                  <a:schemeClr val="tx1"/>
                </a:solidFill>
                <a:effectLst/>
                <a:latin typeface="+mn-lt"/>
                <a:ea typeface="+mn-ea"/>
                <a:cs typeface="+mn-cs"/>
              </a:rPr>
              <a:t>RTT</a:t>
            </a:r>
            <a:r>
              <a:rPr lang="zh-CN" altLang="en-US"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TCP-10</a:t>
            </a:r>
            <a:r>
              <a:rPr lang="zh-CN" altLang="en-US" sz="1200" b="0" i="0" kern="1200" dirty="0">
                <a:solidFill>
                  <a:schemeClr val="tx1"/>
                </a:solidFill>
                <a:effectLst/>
                <a:latin typeface="+mn-lt"/>
                <a:ea typeface="+mn-ea"/>
                <a:cs typeface="+mn-cs"/>
              </a:rPr>
              <a:t>仍然是基准。</a:t>
            </a:r>
            <a:r>
              <a:rPr lang="en-US" altLang="zh-CN" sz="1200" b="0" i="0" kern="1200" dirty="0">
                <a:solidFill>
                  <a:schemeClr val="tx1"/>
                </a:solidFill>
                <a:effectLst/>
                <a:latin typeface="+mn-lt"/>
                <a:ea typeface="+mn-ea"/>
                <a:cs typeface="+mn-cs"/>
              </a:rPr>
              <a:t>TCP-200</a:t>
            </a:r>
            <a:r>
              <a:rPr lang="zh-CN" altLang="en-US" sz="1200" b="0" i="0" kern="1200" dirty="0">
                <a:solidFill>
                  <a:schemeClr val="tx1"/>
                </a:solidFill>
                <a:effectLst/>
                <a:latin typeface="+mn-lt"/>
                <a:ea typeface="+mn-ea"/>
                <a:cs typeface="+mn-cs"/>
              </a:rPr>
              <a:t>对所有流使用一个积极的</a:t>
            </a:r>
            <a:r>
              <a:rPr lang="en-US" altLang="zh-CN" sz="1200" b="0" i="0" kern="1200" dirty="0">
                <a:solidFill>
                  <a:schemeClr val="tx1"/>
                </a:solidFill>
                <a:effectLst/>
                <a:latin typeface="+mn-lt"/>
                <a:ea typeface="+mn-ea"/>
                <a:cs typeface="+mn-cs"/>
              </a:rPr>
              <a:t>IW = 200</a:t>
            </a:r>
            <a:r>
              <a:rPr lang="zh-CN" altLang="en-US" sz="1200" b="0" i="0" kern="1200" dirty="0">
                <a:solidFill>
                  <a:schemeClr val="tx1"/>
                </a:solidFill>
                <a:effectLst/>
                <a:latin typeface="+mn-lt"/>
                <a:ea typeface="+mn-ea"/>
                <a:cs typeface="+mn-cs"/>
              </a:rPr>
              <a:t>。没有分组的</a:t>
            </a:r>
            <a:r>
              <a:rPr lang="en-US" altLang="zh-CN" sz="1200" b="0" i="0" kern="1200" dirty="0" err="1">
                <a:solidFill>
                  <a:schemeClr val="tx1"/>
                </a:solidFill>
                <a:effectLst/>
                <a:latin typeface="+mn-lt"/>
                <a:ea typeface="+mn-ea"/>
                <a:cs typeface="+mn-cs"/>
              </a:rPr>
              <a:t>SmartIW</a:t>
            </a:r>
            <a:r>
              <a:rPr lang="zh-CN" altLang="en-US" sz="1200" b="0" i="0" kern="1200" dirty="0">
                <a:solidFill>
                  <a:schemeClr val="tx1"/>
                </a:solidFill>
                <a:effectLst/>
                <a:latin typeface="+mn-lt"/>
                <a:ea typeface="+mn-ea"/>
                <a:cs typeface="+mn-cs"/>
              </a:rPr>
              <a:t>不要使用分组技术。最优方案具有性能最佳的方案。</a:t>
            </a:r>
          </a:p>
          <a:p>
            <a:r>
              <a:rPr lang="zh-CN" altLang="en-US" sz="1200" b="0" i="0" kern="1200" dirty="0">
                <a:solidFill>
                  <a:schemeClr val="tx1"/>
                </a:solidFill>
                <a:effectLst/>
                <a:latin typeface="+mn-lt"/>
                <a:ea typeface="+mn-ea"/>
                <a:cs typeface="+mn-cs"/>
              </a:rPr>
              <a:t>与</a:t>
            </a:r>
            <a:r>
              <a:rPr lang="en-US" altLang="zh-CN" sz="1200" b="0" i="0" kern="1200" dirty="0">
                <a:solidFill>
                  <a:schemeClr val="tx1"/>
                </a:solidFill>
                <a:effectLst/>
                <a:latin typeface="+mn-lt"/>
                <a:ea typeface="+mn-ea"/>
                <a:cs typeface="+mn-cs"/>
              </a:rPr>
              <a:t>TCP-10</a:t>
            </a:r>
            <a:r>
              <a:rPr lang="zh-CN" altLang="en-US" sz="1200" b="0" i="0" kern="1200" dirty="0">
                <a:solidFill>
                  <a:schemeClr val="tx1"/>
                </a:solidFill>
                <a:effectLst/>
                <a:latin typeface="+mn-lt"/>
                <a:ea typeface="+mn-ea"/>
                <a:cs typeface="+mn-cs"/>
              </a:rPr>
              <a:t>相比，该条形图显示了不同的方案改进。</a:t>
            </a:r>
          </a:p>
        </p:txBody>
      </p:sp>
      <p:sp>
        <p:nvSpPr>
          <p:cNvPr id="4" name="幻灯片编号占位符 3"/>
          <p:cNvSpPr>
            <a:spLocks noGrp="1"/>
          </p:cNvSpPr>
          <p:nvPr>
            <p:ph type="sldNum" sz="quarter" idx="10"/>
          </p:nvPr>
        </p:nvSpPr>
        <p:spPr/>
        <p:txBody>
          <a:bodyPr/>
          <a:lstStyle/>
          <a:p>
            <a:fld id="{25C38AB0-EEC4-944F-AAEE-D60AFE166822}" type="slidenum">
              <a:rPr kumimoji="1" lang="zh-CN" altLang="en-US" smtClean="0"/>
              <a:t>27</a:t>
            </a:fld>
            <a:endParaRPr kumimoji="1" lang="zh-CN" altLang="en-US"/>
          </a:p>
        </p:txBody>
      </p:sp>
    </p:spTree>
    <p:extLst>
      <p:ext uri="{BB962C8B-B14F-4D97-AF65-F5344CB8AC3E}">
        <p14:creationId xmlns:p14="http://schemas.microsoft.com/office/powerpoint/2010/main" val="129789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系统评价</a:t>
            </a:r>
            <a:r>
              <a:rPr lang="en-US" altLang="zh-CN" sz="1200" b="0" i="0" kern="1200" dirty="0" err="1">
                <a:solidFill>
                  <a:schemeClr val="tx1"/>
                </a:solidFill>
                <a:effectLst/>
                <a:latin typeface="+mn-lt"/>
                <a:ea typeface="+mn-ea"/>
                <a:cs typeface="+mn-cs"/>
              </a:rPr>
              <a:t>SmartIW</a:t>
            </a:r>
            <a:r>
              <a:rPr lang="zh-CN" altLang="en-US" sz="1200" b="0" i="0" kern="1200" dirty="0">
                <a:solidFill>
                  <a:schemeClr val="tx1"/>
                </a:solidFill>
                <a:effectLst/>
                <a:latin typeface="+mn-lt"/>
                <a:ea typeface="+mn-ea"/>
                <a:cs typeface="+mn-cs"/>
              </a:rPr>
              <a:t>。我们在测试台上重播</a:t>
            </a:r>
            <a:r>
              <a:rPr lang="en-US" altLang="zh-CN" sz="1200" b="0" i="0" kern="1200" dirty="0">
                <a:solidFill>
                  <a:schemeClr val="tx1"/>
                </a:solidFill>
                <a:effectLst/>
                <a:latin typeface="+mn-lt"/>
                <a:ea typeface="+mn-ea"/>
                <a:cs typeface="+mn-cs"/>
              </a:rPr>
              <a:t>24*</a:t>
            </a:r>
            <a:r>
              <a:rPr lang="zh-CN" altLang="en-US" sz="1200" b="0" i="0" kern="1200" dirty="0">
                <a:solidFill>
                  <a:schemeClr val="tx1"/>
                </a:solidFill>
                <a:effectLst/>
                <a:latin typeface="+mn-lt"/>
                <a:ea typeface="+mn-ea"/>
                <a:cs typeface="+mn-cs"/>
              </a:rPr>
              <a:t>小时的在线数据跟踪。该试验台由大约</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台物理机器组成。我们选择一个作为服务器，另外</a:t>
            </a:r>
            <a:r>
              <a:rPr lang="en-US" altLang="zh-CN" sz="1200" b="0" i="0" kern="1200" dirty="0">
                <a:solidFill>
                  <a:schemeClr val="tx1"/>
                </a:solidFill>
                <a:effectLst/>
                <a:latin typeface="+mn-lt"/>
                <a:ea typeface="+mn-ea"/>
                <a:cs typeface="+mn-cs"/>
              </a:rPr>
              <a:t>9</a:t>
            </a:r>
            <a:r>
              <a:rPr lang="zh-CN" altLang="en-US" sz="1200" b="0" i="0" kern="1200" dirty="0">
                <a:solidFill>
                  <a:schemeClr val="tx1"/>
                </a:solidFill>
                <a:effectLst/>
                <a:latin typeface="+mn-lt"/>
                <a:ea typeface="+mn-ea"/>
                <a:cs typeface="+mn-cs"/>
              </a:rPr>
              <a:t>个作为用户。</a:t>
            </a:r>
          </a:p>
          <a:p>
            <a:r>
              <a:rPr lang="zh-CN" altLang="en-US" sz="1200" b="0" i="0" kern="1200" dirty="0">
                <a:solidFill>
                  <a:schemeClr val="tx1"/>
                </a:solidFill>
                <a:effectLst/>
                <a:latin typeface="+mn-lt"/>
                <a:ea typeface="+mn-ea"/>
                <a:cs typeface="+mn-cs"/>
              </a:rPr>
              <a:t>并比较了这</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种方案的</a:t>
            </a:r>
            <a:r>
              <a:rPr lang="en-US" altLang="zh-CN" sz="1200" b="0" i="0" kern="1200" dirty="0">
                <a:solidFill>
                  <a:schemeClr val="tx1"/>
                </a:solidFill>
                <a:effectLst/>
                <a:latin typeface="+mn-lt"/>
                <a:ea typeface="+mn-ea"/>
                <a:cs typeface="+mn-cs"/>
              </a:rPr>
              <a:t>TCP</a:t>
            </a:r>
            <a:r>
              <a:rPr lang="zh-CN" altLang="en-US" sz="1200" b="0" i="0" kern="1200" dirty="0">
                <a:solidFill>
                  <a:schemeClr val="tx1"/>
                </a:solidFill>
                <a:effectLst/>
                <a:latin typeface="+mn-lt"/>
                <a:ea typeface="+mn-ea"/>
                <a:cs typeface="+mn-cs"/>
              </a:rPr>
              <a:t>性能指标，如奖励、</a:t>
            </a:r>
            <a:r>
              <a:rPr lang="en-US" altLang="zh-CN" sz="1200" b="0" i="0" kern="1200" dirty="0">
                <a:solidFill>
                  <a:schemeClr val="tx1"/>
                </a:solidFill>
                <a:effectLst/>
                <a:latin typeface="+mn-lt"/>
                <a:ea typeface="+mn-ea"/>
                <a:cs typeface="+mn-cs"/>
              </a:rPr>
              <a:t>goodput</a:t>
            </a:r>
            <a:r>
              <a:rPr lang="zh-CN" altLang="en-US" sz="1200" b="0" i="0" kern="1200" dirty="0">
                <a:solidFill>
                  <a:schemeClr val="tx1"/>
                </a:solidFill>
                <a:effectLst/>
                <a:latin typeface="+mn-lt"/>
                <a:ea typeface="+mn-ea"/>
                <a:cs typeface="+mn-cs"/>
              </a:rPr>
              <a:t>、响应时间、</a:t>
            </a:r>
            <a:r>
              <a:rPr lang="en-US" altLang="zh-CN" sz="1200" b="0" i="0" kern="1200" dirty="0">
                <a:solidFill>
                  <a:schemeClr val="tx1"/>
                </a:solidFill>
                <a:effectLst/>
                <a:latin typeface="+mn-lt"/>
                <a:ea typeface="+mn-ea"/>
                <a:cs typeface="+mn-cs"/>
              </a:rPr>
              <a:t>RTT</a:t>
            </a:r>
            <a:r>
              <a:rPr lang="zh-CN" altLang="en-US"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TCP-10</a:t>
            </a:r>
            <a:r>
              <a:rPr lang="zh-CN" altLang="en-US" sz="1200" b="0" i="0" kern="1200" dirty="0">
                <a:solidFill>
                  <a:schemeClr val="tx1"/>
                </a:solidFill>
                <a:effectLst/>
                <a:latin typeface="+mn-lt"/>
                <a:ea typeface="+mn-ea"/>
                <a:cs typeface="+mn-cs"/>
              </a:rPr>
              <a:t>仍然是基准。</a:t>
            </a:r>
            <a:r>
              <a:rPr lang="en-US" altLang="zh-CN" sz="1200" b="0" i="0" kern="1200" dirty="0">
                <a:solidFill>
                  <a:schemeClr val="tx1"/>
                </a:solidFill>
                <a:effectLst/>
                <a:latin typeface="+mn-lt"/>
                <a:ea typeface="+mn-ea"/>
                <a:cs typeface="+mn-cs"/>
              </a:rPr>
              <a:t>TCP-200</a:t>
            </a:r>
            <a:r>
              <a:rPr lang="zh-CN" altLang="en-US" sz="1200" b="0" i="0" kern="1200" dirty="0">
                <a:solidFill>
                  <a:schemeClr val="tx1"/>
                </a:solidFill>
                <a:effectLst/>
                <a:latin typeface="+mn-lt"/>
                <a:ea typeface="+mn-ea"/>
                <a:cs typeface="+mn-cs"/>
              </a:rPr>
              <a:t>对所有流使用一个积极的</a:t>
            </a:r>
            <a:r>
              <a:rPr lang="en-US" altLang="zh-CN" sz="1200" b="0" i="0" kern="1200" dirty="0">
                <a:solidFill>
                  <a:schemeClr val="tx1"/>
                </a:solidFill>
                <a:effectLst/>
                <a:latin typeface="+mn-lt"/>
                <a:ea typeface="+mn-ea"/>
                <a:cs typeface="+mn-cs"/>
              </a:rPr>
              <a:t>IW = 200</a:t>
            </a:r>
            <a:r>
              <a:rPr lang="zh-CN" altLang="en-US" sz="1200" b="0" i="0" kern="1200" dirty="0">
                <a:solidFill>
                  <a:schemeClr val="tx1"/>
                </a:solidFill>
                <a:effectLst/>
                <a:latin typeface="+mn-lt"/>
                <a:ea typeface="+mn-ea"/>
                <a:cs typeface="+mn-cs"/>
              </a:rPr>
              <a:t>。没有分组的</a:t>
            </a:r>
            <a:r>
              <a:rPr lang="en-US" altLang="zh-CN" sz="1200" b="0" i="0" kern="1200" dirty="0" err="1">
                <a:solidFill>
                  <a:schemeClr val="tx1"/>
                </a:solidFill>
                <a:effectLst/>
                <a:latin typeface="+mn-lt"/>
                <a:ea typeface="+mn-ea"/>
                <a:cs typeface="+mn-cs"/>
              </a:rPr>
              <a:t>SmartIW</a:t>
            </a:r>
            <a:r>
              <a:rPr lang="zh-CN" altLang="en-US" sz="1200" b="0" i="0" kern="1200" dirty="0">
                <a:solidFill>
                  <a:schemeClr val="tx1"/>
                </a:solidFill>
                <a:effectLst/>
                <a:latin typeface="+mn-lt"/>
                <a:ea typeface="+mn-ea"/>
                <a:cs typeface="+mn-cs"/>
              </a:rPr>
              <a:t>不要使用分组技术。最优方案具有性能最佳的方案。</a:t>
            </a:r>
          </a:p>
          <a:p>
            <a:r>
              <a:rPr lang="zh-CN" altLang="en-US" sz="1200" b="0" i="0" kern="1200" dirty="0">
                <a:solidFill>
                  <a:schemeClr val="tx1"/>
                </a:solidFill>
                <a:effectLst/>
                <a:latin typeface="+mn-lt"/>
                <a:ea typeface="+mn-ea"/>
                <a:cs typeface="+mn-cs"/>
              </a:rPr>
              <a:t>与</a:t>
            </a:r>
            <a:r>
              <a:rPr lang="en-US" altLang="zh-CN" sz="1200" b="0" i="0" kern="1200" dirty="0">
                <a:solidFill>
                  <a:schemeClr val="tx1"/>
                </a:solidFill>
                <a:effectLst/>
                <a:latin typeface="+mn-lt"/>
                <a:ea typeface="+mn-ea"/>
                <a:cs typeface="+mn-cs"/>
              </a:rPr>
              <a:t>TCP-10</a:t>
            </a:r>
            <a:r>
              <a:rPr lang="zh-CN" altLang="en-US" sz="1200" b="0" i="0" kern="1200" dirty="0">
                <a:solidFill>
                  <a:schemeClr val="tx1"/>
                </a:solidFill>
                <a:effectLst/>
                <a:latin typeface="+mn-lt"/>
                <a:ea typeface="+mn-ea"/>
                <a:cs typeface="+mn-cs"/>
              </a:rPr>
              <a:t>相比，该条形图显示了不同的方案改进。</a:t>
            </a:r>
          </a:p>
        </p:txBody>
      </p:sp>
      <p:sp>
        <p:nvSpPr>
          <p:cNvPr id="4" name="幻灯片编号占位符 3"/>
          <p:cNvSpPr>
            <a:spLocks noGrp="1"/>
          </p:cNvSpPr>
          <p:nvPr>
            <p:ph type="sldNum" sz="quarter" idx="10"/>
          </p:nvPr>
        </p:nvSpPr>
        <p:spPr/>
        <p:txBody>
          <a:bodyPr/>
          <a:lstStyle/>
          <a:p>
            <a:fld id="{25C38AB0-EEC4-944F-AAEE-D60AFE166822}" type="slidenum">
              <a:rPr kumimoji="1" lang="zh-CN" altLang="en-US" smtClean="0"/>
              <a:t>28</a:t>
            </a:fld>
            <a:endParaRPr kumimoji="1" lang="zh-CN" altLang="en-US"/>
          </a:p>
        </p:txBody>
      </p:sp>
    </p:spTree>
    <p:extLst>
      <p:ext uri="{BB962C8B-B14F-4D97-AF65-F5344CB8AC3E}">
        <p14:creationId xmlns:p14="http://schemas.microsoft.com/office/powerpoint/2010/main" val="15091426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仅经过</a:t>
            </a:r>
            <a:r>
              <a:rPr lang="en-US" altLang="zh-CN" sz="1200" b="0" i="0" kern="1200" dirty="0">
                <a:solidFill>
                  <a:schemeClr val="tx1"/>
                </a:solidFill>
                <a:effectLst/>
                <a:latin typeface="+mn-lt"/>
                <a:ea typeface="+mn-ea"/>
                <a:cs typeface="+mn-cs"/>
              </a:rPr>
              <a:t>2∼3</a:t>
            </a:r>
            <a:r>
              <a:rPr lang="zh-CN" altLang="en-US" sz="1200" b="0" i="0" kern="1200" dirty="0">
                <a:solidFill>
                  <a:schemeClr val="tx1"/>
                </a:solidFill>
                <a:effectLst/>
                <a:latin typeface="+mn-lt"/>
                <a:ea typeface="+mn-ea"/>
                <a:cs typeface="+mn-cs"/>
              </a:rPr>
              <a:t>次试验，</a:t>
            </a:r>
            <a:r>
              <a:rPr lang="en-US" altLang="zh-CN" sz="1200" b="0" i="0" kern="1200" dirty="0">
                <a:solidFill>
                  <a:schemeClr val="tx1"/>
                </a:solidFill>
                <a:effectLst/>
                <a:latin typeface="+mn-lt"/>
                <a:ea typeface="+mn-ea"/>
                <a:cs typeface="+mn-cs"/>
              </a:rPr>
              <a:t>TCP-RL</a:t>
            </a:r>
            <a:r>
              <a:rPr lang="zh-CN" altLang="en-US" sz="1200" b="0" i="0" kern="1200" dirty="0">
                <a:solidFill>
                  <a:schemeClr val="tx1"/>
                </a:solidFill>
                <a:effectLst/>
                <a:latin typeface="+mn-lt"/>
                <a:ea typeface="+mn-ea"/>
                <a:cs typeface="+mn-cs"/>
              </a:rPr>
              <a:t>就可以根据最新的网络条件收敛到适当的</a:t>
            </a:r>
            <a:r>
              <a:rPr lang="en-US" altLang="zh-CN" sz="1200" b="0" i="0" kern="1200" dirty="0">
                <a:solidFill>
                  <a:schemeClr val="tx1"/>
                </a:solidFill>
                <a:effectLst/>
                <a:latin typeface="+mn-lt"/>
                <a:ea typeface="+mn-ea"/>
                <a:cs typeface="+mn-cs"/>
              </a:rPr>
              <a:t>CC</a:t>
            </a:r>
            <a:endParaRPr kumimoji="1" lang="zh-CN" altLang="en-US" dirty="0"/>
          </a:p>
        </p:txBody>
      </p:sp>
      <p:sp>
        <p:nvSpPr>
          <p:cNvPr id="4" name="幻灯片编号占位符 3"/>
          <p:cNvSpPr>
            <a:spLocks noGrp="1"/>
          </p:cNvSpPr>
          <p:nvPr>
            <p:ph type="sldNum" sz="quarter" idx="10"/>
          </p:nvPr>
        </p:nvSpPr>
        <p:spPr/>
        <p:txBody>
          <a:bodyPr/>
          <a:lstStyle/>
          <a:p>
            <a:fld id="{25C38AB0-EEC4-944F-AAEE-D60AFE166822}" type="slidenum">
              <a:rPr kumimoji="1" lang="zh-CN" altLang="en-US" smtClean="0"/>
              <a:t>29</a:t>
            </a:fld>
            <a:endParaRPr kumimoji="1" lang="zh-CN" altLang="en-US"/>
          </a:p>
        </p:txBody>
      </p:sp>
    </p:spTree>
    <p:extLst>
      <p:ext uri="{BB962C8B-B14F-4D97-AF65-F5344CB8AC3E}">
        <p14:creationId xmlns:p14="http://schemas.microsoft.com/office/powerpoint/2010/main" val="4510075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TCP-RL</a:t>
            </a:r>
            <a:r>
              <a:rPr kumimoji="1" lang="zh-CN" altLang="en-US" dirty="0"/>
              <a:t>选择的拥塞控制算法性能排名：</a:t>
            </a:r>
            <a:r>
              <a:rPr kumimoji="1" lang="en-US" altLang="zh-CN" dirty="0"/>
              <a:t>85%</a:t>
            </a:r>
            <a:r>
              <a:rPr kumimoji="1" lang="zh-CN" altLang="en-US" dirty="0"/>
              <a:t>的情况下可以选出排名前</a:t>
            </a:r>
            <a:r>
              <a:rPr kumimoji="1" lang="en-US" altLang="zh-CN" dirty="0"/>
              <a:t>5</a:t>
            </a:r>
            <a:r>
              <a:rPr kumimoji="1" lang="zh-CN" altLang="en-US" dirty="0"/>
              <a:t>的算法</a:t>
            </a:r>
            <a:endParaRPr kumimoji="1" lang="en-US" altLang="zh-CN" dirty="0"/>
          </a:p>
          <a:p>
            <a:r>
              <a:rPr kumimoji="1" lang="en-US" altLang="zh-CN" dirty="0"/>
              <a:t>TCP-RL</a:t>
            </a:r>
            <a:r>
              <a:rPr kumimoji="1" lang="zh-CN" altLang="en-US" dirty="0"/>
              <a:t>选择的拥塞控制算法与最佳拥塞控制算法性能差</a:t>
            </a:r>
            <a:r>
              <a:rPr kumimoji="1" lang="en-US" altLang="zh-CN" dirty="0"/>
              <a:t>(%)</a:t>
            </a:r>
            <a:r>
              <a:rPr kumimoji="1" lang="zh-CN" altLang="en-US" dirty="0"/>
              <a:t>的累积分布，在</a:t>
            </a:r>
            <a:r>
              <a:rPr kumimoji="1" lang="en-US" altLang="zh-CN" dirty="0"/>
              <a:t>90%</a:t>
            </a:r>
            <a:r>
              <a:rPr kumimoji="1" lang="zh-CN" altLang="en-US" dirty="0"/>
              <a:t>的网络环境下，最多相差</a:t>
            </a:r>
            <a:r>
              <a:rPr kumimoji="1" lang="en-US" altLang="zh-CN" dirty="0"/>
              <a:t>12%</a:t>
            </a:r>
            <a:endParaRPr kumimoji="1" lang="zh-CN" altLang="en-US" dirty="0"/>
          </a:p>
        </p:txBody>
      </p:sp>
      <p:sp>
        <p:nvSpPr>
          <p:cNvPr id="4" name="幻灯片编号占位符 3"/>
          <p:cNvSpPr>
            <a:spLocks noGrp="1"/>
          </p:cNvSpPr>
          <p:nvPr>
            <p:ph type="sldNum" sz="quarter" idx="10"/>
          </p:nvPr>
        </p:nvSpPr>
        <p:spPr/>
        <p:txBody>
          <a:bodyPr/>
          <a:lstStyle/>
          <a:p>
            <a:fld id="{25C38AB0-EEC4-944F-AAEE-D60AFE166822}" type="slidenum">
              <a:rPr kumimoji="1" lang="zh-CN" altLang="en-US" smtClean="0"/>
              <a:t>30</a:t>
            </a:fld>
            <a:endParaRPr kumimoji="1" lang="zh-CN" altLang="en-US"/>
          </a:p>
        </p:txBody>
      </p:sp>
    </p:spTree>
    <p:extLst>
      <p:ext uri="{BB962C8B-B14F-4D97-AF65-F5344CB8AC3E}">
        <p14:creationId xmlns:p14="http://schemas.microsoft.com/office/powerpoint/2010/main" val="18166998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25C38AB0-EEC4-944F-AAEE-D60AFE166822}" type="slidenum">
              <a:rPr kumimoji="1" lang="zh-CN" altLang="en-US" smtClean="0"/>
              <a:t>31</a:t>
            </a:fld>
            <a:endParaRPr kumimoji="1" lang="zh-CN" altLang="en-US"/>
          </a:p>
        </p:txBody>
      </p:sp>
    </p:spTree>
    <p:extLst>
      <p:ext uri="{BB962C8B-B14F-4D97-AF65-F5344CB8AC3E}">
        <p14:creationId xmlns:p14="http://schemas.microsoft.com/office/powerpoint/2010/main" val="5760556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TCP</a:t>
            </a:r>
            <a:r>
              <a:rPr lang="zh-CN" altLang="en-US" sz="1200" b="0" i="0" kern="1200" dirty="0">
                <a:solidFill>
                  <a:schemeClr val="tx1"/>
                </a:solidFill>
                <a:effectLst/>
                <a:latin typeface="+mn-lt"/>
                <a:ea typeface="+mn-ea"/>
                <a:cs typeface="+mn-cs"/>
              </a:rPr>
              <a:t>的性能仍然不令人满意</a:t>
            </a:r>
          </a:p>
          <a:p>
            <a:r>
              <a:rPr lang="zh-CN" altLang="en-US" sz="1200" b="0" i="0" kern="1200" dirty="0">
                <a:solidFill>
                  <a:schemeClr val="tx1"/>
                </a:solidFill>
                <a:effectLst/>
                <a:latin typeface="+mn-lt"/>
                <a:ea typeface="+mn-ea"/>
                <a:cs typeface="+mn-cs"/>
              </a:rPr>
              <a:t>流量启动问题，拥塞控制方案效率低下</a:t>
            </a:r>
          </a:p>
          <a:p>
            <a:r>
              <a:rPr lang="zh-CN" altLang="en-US" sz="1200" b="0" i="0" kern="1200" dirty="0">
                <a:solidFill>
                  <a:schemeClr val="tx1"/>
                </a:solidFill>
                <a:effectLst/>
                <a:latin typeface="+mn-lt"/>
                <a:ea typeface="+mn-ea"/>
                <a:cs typeface="+mn-cs"/>
              </a:rPr>
              <a:t>提出了一个</a:t>
            </a:r>
            <a:r>
              <a:rPr lang="en-US" altLang="zh-CN" sz="1200" b="0" i="0" kern="1200" dirty="0">
                <a:solidFill>
                  <a:schemeClr val="tx1"/>
                </a:solidFill>
                <a:effectLst/>
                <a:latin typeface="+mn-lt"/>
                <a:ea typeface="+mn-ea"/>
                <a:cs typeface="+mn-cs"/>
              </a:rPr>
              <a:t>TCP- </a:t>
            </a:r>
            <a:r>
              <a:rPr lang="en-US" altLang="zh-CN" sz="1200" b="0" i="0" kern="1200" dirty="0" err="1">
                <a:solidFill>
                  <a:schemeClr val="tx1"/>
                </a:solidFill>
                <a:effectLst/>
                <a:latin typeface="+mn-lt"/>
                <a:ea typeface="+mn-ea"/>
                <a:cs typeface="+mn-cs"/>
              </a:rPr>
              <a:t>rl</a:t>
            </a:r>
            <a:r>
              <a:rPr lang="zh-CN" altLang="en-US" sz="1200" b="0" i="0" kern="1200" dirty="0">
                <a:solidFill>
                  <a:schemeClr val="tx1"/>
                </a:solidFill>
                <a:effectLst/>
                <a:latin typeface="+mn-lt"/>
                <a:ea typeface="+mn-ea"/>
                <a:cs typeface="+mn-cs"/>
              </a:rPr>
              <a:t>系统，通过强化学习动态设置</a:t>
            </a:r>
            <a:r>
              <a:rPr lang="en-US" altLang="zh-CN" sz="1200" b="0" i="0" kern="1200" dirty="0">
                <a:solidFill>
                  <a:schemeClr val="tx1"/>
                </a:solidFill>
                <a:effectLst/>
                <a:latin typeface="+mn-lt"/>
                <a:ea typeface="+mn-ea"/>
                <a:cs typeface="+mn-cs"/>
              </a:rPr>
              <a:t>TCP</a:t>
            </a:r>
            <a:r>
              <a:rPr lang="zh-CN" altLang="en-US" sz="1200" b="0" i="0" kern="1200" dirty="0">
                <a:solidFill>
                  <a:schemeClr val="tx1"/>
                </a:solidFill>
                <a:effectLst/>
                <a:latin typeface="+mn-lt"/>
                <a:ea typeface="+mn-ea"/>
                <a:cs typeface="+mn-cs"/>
              </a:rPr>
              <a:t>初始窗口和拥塞控制方案</a:t>
            </a:r>
          </a:p>
          <a:p>
            <a:r>
              <a:rPr lang="zh-CN" altLang="en-US" sz="1200" b="0" i="0" kern="1200" dirty="0">
                <a:solidFill>
                  <a:schemeClr val="tx1"/>
                </a:solidFill>
                <a:effectLst/>
                <a:latin typeface="+mn-lt"/>
                <a:ea typeface="+mn-ea"/>
                <a:cs typeface="+mn-cs"/>
              </a:rPr>
              <a:t>实验和在线实验表明，该系统运行良好。</a:t>
            </a:r>
          </a:p>
          <a:p>
            <a:r>
              <a:rPr lang="zh-CN" altLang="en-US" sz="1200" b="0" i="0" kern="1200" dirty="0">
                <a:solidFill>
                  <a:schemeClr val="tx1"/>
                </a:solidFill>
                <a:effectLst/>
                <a:latin typeface="+mn-lt"/>
                <a:ea typeface="+mn-ea"/>
                <a:cs typeface="+mn-cs"/>
              </a:rPr>
              <a:t>用于显示流的</a:t>
            </a:r>
            <a:r>
              <a:rPr lang="en-US" altLang="zh-CN" sz="1200" b="0" i="0" kern="1200" dirty="0">
                <a:solidFill>
                  <a:schemeClr val="tx1"/>
                </a:solidFill>
                <a:effectLst/>
                <a:latin typeface="+mn-lt"/>
                <a:ea typeface="+mn-ea"/>
                <a:cs typeface="+mn-cs"/>
              </a:rPr>
              <a:t>IW</a:t>
            </a:r>
            <a:r>
              <a:rPr lang="zh-CN" altLang="en-US" sz="1200" b="0" i="0" kern="1200" dirty="0">
                <a:solidFill>
                  <a:schemeClr val="tx1"/>
                </a:solidFill>
                <a:effectLst/>
                <a:latin typeface="+mn-lt"/>
                <a:ea typeface="+mn-ea"/>
                <a:cs typeface="+mn-cs"/>
              </a:rPr>
              <a:t>配置</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在线</a:t>
            </a:r>
            <a:r>
              <a:rPr lang="en-US" altLang="zh-CN" sz="1200" b="0" i="0" kern="1200" dirty="0">
                <a:solidFill>
                  <a:schemeClr val="tx1"/>
                </a:solidFill>
                <a:effectLst/>
                <a:latin typeface="+mn-lt"/>
                <a:ea typeface="+mn-ea"/>
                <a:cs typeface="+mn-cs"/>
              </a:rPr>
              <a:t>:23%</a:t>
            </a:r>
            <a:r>
              <a:rPr lang="zh-CN" altLang="en-US" sz="1200" b="0" i="0" kern="1200" dirty="0">
                <a:solidFill>
                  <a:schemeClr val="tx1"/>
                </a:solidFill>
                <a:effectLst/>
                <a:latin typeface="+mn-lt"/>
                <a:ea typeface="+mn-ea"/>
                <a:cs typeface="+mn-cs"/>
              </a:rPr>
              <a:t>的性能改进 试验台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性能提高</a:t>
            </a:r>
            <a:r>
              <a:rPr lang="en-US" altLang="zh-CN" sz="1200" b="0" i="0" kern="1200" dirty="0">
                <a:solidFill>
                  <a:schemeClr val="tx1"/>
                </a:solidFill>
                <a:effectLst/>
                <a:latin typeface="+mn-lt"/>
                <a:ea typeface="+mn-ea"/>
                <a:cs typeface="+mn-cs"/>
              </a:rPr>
              <a:t>29% </a:t>
            </a:r>
            <a:r>
              <a:rPr lang="zh-CN" altLang="en-US" sz="1200" b="0" i="0" kern="1200" dirty="0">
                <a:solidFill>
                  <a:schemeClr val="tx1"/>
                </a:solidFill>
                <a:effectLst/>
                <a:latin typeface="+mn-lt"/>
                <a:ea typeface="+mn-ea"/>
                <a:cs typeface="+mn-cs"/>
              </a:rPr>
              <a:t>对于长流量的</a:t>
            </a:r>
            <a:r>
              <a:rPr lang="en-US" altLang="zh-CN" sz="1200" b="0" i="0" kern="1200" dirty="0">
                <a:solidFill>
                  <a:schemeClr val="tx1"/>
                </a:solidFill>
                <a:effectLst/>
                <a:latin typeface="+mn-lt"/>
                <a:ea typeface="+mn-ea"/>
                <a:cs typeface="+mn-cs"/>
              </a:rPr>
              <a:t>CC</a:t>
            </a:r>
            <a:r>
              <a:rPr lang="zh-CN" altLang="en-US" sz="1200" b="0" i="0" kern="1200" dirty="0">
                <a:solidFill>
                  <a:schemeClr val="tx1"/>
                </a:solidFill>
                <a:effectLst/>
                <a:latin typeface="+mn-lt"/>
                <a:ea typeface="+mn-ea"/>
                <a:cs typeface="+mn-cs"/>
              </a:rPr>
              <a:t>配置</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85%</a:t>
            </a:r>
            <a:r>
              <a:rPr lang="zh-CN" altLang="en-US" sz="1200" b="0" i="0" kern="1200" dirty="0">
                <a:solidFill>
                  <a:schemeClr val="tx1"/>
                </a:solidFill>
                <a:effectLst/>
                <a:latin typeface="+mn-lt"/>
                <a:ea typeface="+mn-ea"/>
                <a:cs typeface="+mn-cs"/>
              </a:rPr>
              <a:t>的网络条件下排名前</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位</a:t>
            </a:r>
          </a:p>
          <a:p>
            <a:r>
              <a:rPr lang="zh-CN" altLang="en-US" sz="1200" b="0" i="0" kern="1200" dirty="0">
                <a:solidFill>
                  <a:schemeClr val="tx1"/>
                </a:solidFill>
                <a:effectLst/>
                <a:latin typeface="+mn-lt"/>
                <a:ea typeface="+mn-ea"/>
                <a:cs typeface="+mn-cs"/>
              </a:rPr>
              <a:t>与性能最好的</a:t>
            </a:r>
            <a:r>
              <a:rPr lang="en-US" altLang="zh-CN" sz="1200" b="0" i="0" kern="1200" dirty="0">
                <a:solidFill>
                  <a:schemeClr val="tx1"/>
                </a:solidFill>
                <a:effectLst/>
                <a:latin typeface="+mn-lt"/>
                <a:ea typeface="+mn-ea"/>
                <a:cs typeface="+mn-cs"/>
              </a:rPr>
              <a:t>CC</a:t>
            </a:r>
            <a:r>
              <a:rPr lang="zh-CN" altLang="en-US" sz="1200" b="0" i="0" kern="1200" dirty="0">
                <a:solidFill>
                  <a:schemeClr val="tx1"/>
                </a:solidFill>
                <a:effectLst/>
                <a:latin typeface="+mn-lt"/>
                <a:ea typeface="+mn-ea"/>
                <a:cs typeface="+mn-cs"/>
              </a:rPr>
              <a:t>相比，性能下降不到</a:t>
            </a:r>
            <a:r>
              <a:rPr lang="en-US" altLang="zh-CN" sz="1200" b="0" i="0" kern="1200" dirty="0">
                <a:solidFill>
                  <a:schemeClr val="tx1"/>
                </a:solidFill>
                <a:effectLst/>
                <a:latin typeface="+mn-lt"/>
                <a:ea typeface="+mn-ea"/>
                <a:cs typeface="+mn-cs"/>
              </a:rPr>
              <a:t>12%</a:t>
            </a:r>
          </a:p>
          <a:p>
            <a:r>
              <a:rPr lang="zh-CN" altLang="en-US" sz="1200" b="0" i="0" kern="1200" dirty="0">
                <a:solidFill>
                  <a:schemeClr val="tx1"/>
                </a:solidFill>
                <a:effectLst/>
                <a:latin typeface="+mn-lt"/>
                <a:ea typeface="+mn-ea"/>
                <a:cs typeface="+mn-cs"/>
              </a:rPr>
              <a:t>快速收敛</a:t>
            </a:r>
            <a:r>
              <a:rPr lang="en-US" altLang="zh-CN" sz="1200" b="0" i="0" kern="1200" dirty="0">
                <a:solidFill>
                  <a:schemeClr val="tx1"/>
                </a:solidFill>
                <a:effectLst/>
                <a:latin typeface="+mn-lt"/>
                <a:ea typeface="+mn-ea"/>
                <a:cs typeface="+mn-cs"/>
              </a:rPr>
              <a:t>:2~3</a:t>
            </a:r>
            <a:r>
              <a:rPr lang="zh-CN" altLang="en-US" sz="1200" b="0" i="0" kern="1200" dirty="0">
                <a:solidFill>
                  <a:schemeClr val="tx1"/>
                </a:solidFill>
                <a:effectLst/>
                <a:latin typeface="+mn-lt"/>
                <a:ea typeface="+mn-ea"/>
                <a:cs typeface="+mn-cs"/>
              </a:rPr>
              <a:t>次试验</a:t>
            </a:r>
          </a:p>
          <a:p>
            <a:endParaRPr kumimoji="1" lang="zh-CN" altLang="en-US" dirty="0"/>
          </a:p>
        </p:txBody>
      </p:sp>
      <p:sp>
        <p:nvSpPr>
          <p:cNvPr id="4" name="幻灯片编号占位符 3"/>
          <p:cNvSpPr>
            <a:spLocks noGrp="1"/>
          </p:cNvSpPr>
          <p:nvPr>
            <p:ph type="sldNum" sz="quarter" idx="10"/>
          </p:nvPr>
        </p:nvSpPr>
        <p:spPr/>
        <p:txBody>
          <a:bodyPr/>
          <a:lstStyle/>
          <a:p>
            <a:fld id="{25C38AB0-EEC4-944F-AAEE-D60AFE166822}" type="slidenum">
              <a:rPr kumimoji="1" lang="zh-CN" altLang="en-US" smtClean="0"/>
              <a:t>32</a:t>
            </a:fld>
            <a:endParaRPr kumimoji="1" lang="zh-CN" altLang="en-US"/>
          </a:p>
        </p:txBody>
      </p:sp>
    </p:spTree>
    <p:extLst>
      <p:ext uri="{BB962C8B-B14F-4D97-AF65-F5344CB8AC3E}">
        <p14:creationId xmlns:p14="http://schemas.microsoft.com/office/powerpoint/2010/main" val="549054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TCP</a:t>
            </a:r>
            <a:r>
              <a:rPr lang="zh-CN" altLang="en-US" dirty="0"/>
              <a:t>传输是网络传输的基石</a:t>
            </a:r>
            <a:endParaRPr lang="en-US" altLang="zh-CN" dirty="0"/>
          </a:p>
          <a:p>
            <a:r>
              <a:rPr lang="zh-CN" altLang="en-US" sz="1200" b="0" i="0" kern="1200" dirty="0">
                <a:solidFill>
                  <a:schemeClr val="tx1"/>
                </a:solidFill>
                <a:effectLst/>
                <a:latin typeface="+mn-lt"/>
                <a:ea typeface="+mn-ea"/>
                <a:cs typeface="+mn-cs"/>
              </a:rPr>
              <a:t>端到端速率控制</a:t>
            </a:r>
          </a:p>
          <a:p>
            <a:r>
              <a:rPr lang="zh-CN" altLang="en-US" sz="1200" b="0" i="0" kern="1200" dirty="0">
                <a:solidFill>
                  <a:schemeClr val="tx1"/>
                </a:solidFill>
                <a:effectLst/>
                <a:latin typeface="+mn-lt"/>
                <a:ea typeface="+mn-ea"/>
                <a:cs typeface="+mn-cs"/>
              </a:rPr>
              <a:t>不断调整其拥塞窗口大小</a:t>
            </a:r>
            <a:endParaRPr lang="en-US" altLang="zh-CN" dirty="0"/>
          </a:p>
          <a:p>
            <a:r>
              <a:rPr lang="zh-CN" altLang="en-US" sz="1200" b="0" i="0" kern="1200" dirty="0">
                <a:solidFill>
                  <a:schemeClr val="tx1"/>
                </a:solidFill>
                <a:effectLst/>
                <a:latin typeface="+mn-lt"/>
                <a:ea typeface="+mn-ea"/>
                <a:cs typeface="+mn-cs"/>
              </a:rPr>
              <a:t>基于启发式的试错方法来探测</a:t>
            </a:r>
            <a:r>
              <a:rPr lang="en-US" altLang="zh-CN" sz="1200" b="0" i="0" kern="1200" dirty="0">
                <a:solidFill>
                  <a:schemeClr val="tx1"/>
                </a:solidFill>
                <a:effectLst/>
                <a:latin typeface="+mn-lt"/>
                <a:ea typeface="+mn-ea"/>
                <a:cs typeface="+mn-cs"/>
              </a:rPr>
              <a:t>TCP</a:t>
            </a:r>
            <a:r>
              <a:rPr lang="zh-CN" altLang="en-US" sz="1200" b="0" i="0" kern="1200" dirty="0">
                <a:solidFill>
                  <a:schemeClr val="tx1"/>
                </a:solidFill>
                <a:effectLst/>
                <a:latin typeface="+mn-lt"/>
                <a:ea typeface="+mn-ea"/>
                <a:cs typeface="+mn-cs"/>
              </a:rPr>
              <a:t>会话中的最佳拥塞窗口大小</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传统的</a:t>
            </a:r>
            <a:r>
              <a:rPr lang="en-US" altLang="zh-CN" sz="1200" b="0" i="0" kern="1200" dirty="0">
                <a:solidFill>
                  <a:schemeClr val="tx1"/>
                </a:solidFill>
                <a:effectLst/>
                <a:latin typeface="+mn-lt"/>
                <a:ea typeface="+mn-ea"/>
                <a:cs typeface="+mn-cs"/>
              </a:rPr>
              <a:t>Reno</a:t>
            </a:r>
            <a:endParaRPr lang="zh-CN" altLang="en-US" dirty="0"/>
          </a:p>
        </p:txBody>
      </p:sp>
      <p:sp>
        <p:nvSpPr>
          <p:cNvPr id="4" name="灯片编号占位符 3"/>
          <p:cNvSpPr>
            <a:spLocks noGrp="1"/>
          </p:cNvSpPr>
          <p:nvPr>
            <p:ph type="sldNum" sz="quarter" idx="5"/>
          </p:nvPr>
        </p:nvSpPr>
        <p:spPr/>
        <p:txBody>
          <a:bodyPr/>
          <a:lstStyle/>
          <a:p>
            <a:fld id="{25C38AB0-EEC4-944F-AAEE-D60AFE166822}" type="slidenum">
              <a:rPr kumimoji="1" lang="zh-CN" altLang="en-US" smtClean="0"/>
              <a:t>3</a:t>
            </a:fld>
            <a:endParaRPr kumimoji="1" lang="zh-CN" altLang="en-US"/>
          </a:p>
        </p:txBody>
      </p:sp>
    </p:spTree>
    <p:extLst>
      <p:ext uri="{BB962C8B-B14F-4D97-AF65-F5344CB8AC3E}">
        <p14:creationId xmlns:p14="http://schemas.microsoft.com/office/powerpoint/2010/main" val="17219423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25C38AB0-EEC4-944F-AAEE-D60AFE166822}" type="slidenum">
              <a:rPr kumimoji="1" lang="zh-CN" altLang="en-US" smtClean="0"/>
              <a:t>33</a:t>
            </a:fld>
            <a:endParaRPr kumimoji="1" lang="zh-CN" altLang="en-US"/>
          </a:p>
        </p:txBody>
      </p:sp>
    </p:spTree>
    <p:extLst>
      <p:ext uri="{BB962C8B-B14F-4D97-AF65-F5344CB8AC3E}">
        <p14:creationId xmlns:p14="http://schemas.microsoft.com/office/powerpoint/2010/main" val="3561376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25C38AB0-EEC4-944F-AAEE-D60AFE166822}" type="slidenum">
              <a:rPr kumimoji="1" lang="zh-CN" altLang="en-US" smtClean="0"/>
              <a:t>34</a:t>
            </a:fld>
            <a:endParaRPr kumimoji="1" lang="zh-CN" altLang="en-US"/>
          </a:p>
        </p:txBody>
      </p:sp>
    </p:spTree>
    <p:extLst>
      <p:ext uri="{BB962C8B-B14F-4D97-AF65-F5344CB8AC3E}">
        <p14:creationId xmlns:p14="http://schemas.microsoft.com/office/powerpoint/2010/main" val="39927121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25C38AB0-EEC4-944F-AAEE-D60AFE166822}" type="slidenum">
              <a:rPr kumimoji="1" lang="zh-CN" altLang="en-US" smtClean="0"/>
              <a:t>35</a:t>
            </a:fld>
            <a:endParaRPr kumimoji="1" lang="zh-CN" altLang="en-US"/>
          </a:p>
        </p:txBody>
      </p:sp>
    </p:spTree>
    <p:extLst>
      <p:ext uri="{BB962C8B-B14F-4D97-AF65-F5344CB8AC3E}">
        <p14:creationId xmlns:p14="http://schemas.microsoft.com/office/powerpoint/2010/main" val="19512843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25C38AB0-EEC4-944F-AAEE-D60AFE166822}" type="slidenum">
              <a:rPr kumimoji="1" lang="zh-CN" altLang="en-US" smtClean="0"/>
              <a:t>36</a:t>
            </a:fld>
            <a:endParaRPr kumimoji="1" lang="zh-CN" altLang="en-US"/>
          </a:p>
        </p:txBody>
      </p:sp>
    </p:spTree>
    <p:extLst>
      <p:ext uri="{BB962C8B-B14F-4D97-AF65-F5344CB8AC3E}">
        <p14:creationId xmlns:p14="http://schemas.microsoft.com/office/powerpoint/2010/main" val="3475938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25C38AB0-EEC4-944F-AAEE-D60AFE166822}" type="slidenum">
              <a:rPr kumimoji="1" lang="zh-CN" altLang="en-US" smtClean="0"/>
              <a:t>37</a:t>
            </a:fld>
            <a:endParaRPr kumimoji="1" lang="zh-CN" altLang="en-US"/>
          </a:p>
        </p:txBody>
      </p:sp>
    </p:spTree>
    <p:extLst>
      <p:ext uri="{BB962C8B-B14F-4D97-AF65-F5344CB8AC3E}">
        <p14:creationId xmlns:p14="http://schemas.microsoft.com/office/powerpoint/2010/main" val="28198823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25C38AB0-EEC4-944F-AAEE-D60AFE166822}" type="slidenum">
              <a:rPr kumimoji="1" lang="zh-CN" altLang="en-US" smtClean="0"/>
              <a:t>38</a:t>
            </a:fld>
            <a:endParaRPr kumimoji="1" lang="zh-CN" altLang="en-US"/>
          </a:p>
        </p:txBody>
      </p:sp>
    </p:spTree>
    <p:extLst>
      <p:ext uri="{BB962C8B-B14F-4D97-AF65-F5344CB8AC3E}">
        <p14:creationId xmlns:p14="http://schemas.microsoft.com/office/powerpoint/2010/main" val="35225591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25C38AB0-EEC4-944F-AAEE-D60AFE166822}" type="slidenum">
              <a:rPr kumimoji="1" lang="zh-CN" altLang="en-US" smtClean="0"/>
              <a:t>39</a:t>
            </a:fld>
            <a:endParaRPr kumimoji="1" lang="zh-CN" altLang="en-US"/>
          </a:p>
        </p:txBody>
      </p:sp>
    </p:spTree>
    <p:extLst>
      <p:ext uri="{BB962C8B-B14F-4D97-AF65-F5344CB8AC3E}">
        <p14:creationId xmlns:p14="http://schemas.microsoft.com/office/powerpoint/2010/main" val="37660935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损坏的网卡</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坏的端口或连接，坏的路由器，或坏的电线在您的办公室或大楼。</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信息通过多个设备和链接传播。如果这些点中的任何一个达到最大值，就会形成一个队列，并且信息传递得更慢，甚至在经过一定时间后被丢弃。与瓶颈不同，这类问题并不局限于单个节点，而是一个广义问题</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Wi-Fi</a:t>
            </a:r>
            <a:r>
              <a:rPr lang="zh-CN" altLang="en-US" sz="1200" b="0" i="0" kern="1200" dirty="0">
                <a:solidFill>
                  <a:schemeClr val="tx1"/>
                </a:solidFill>
                <a:effectLst/>
                <a:latin typeface="+mn-lt"/>
                <a:ea typeface="+mn-ea"/>
                <a:cs typeface="+mn-cs"/>
              </a:rPr>
              <a:t>网络上丢失数据包是很正常的，因为无线网络会受到一些不可预测和</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或不可控制的因素的影响，比如来自其他无线网络的干扰、距离、墙壁等等。</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您的网络设备上的软件可能已损坏或有</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，因此在必要时进行更新。</a:t>
            </a:r>
            <a:endParaRPr lang="en-US" altLang="zh-CN" sz="1200" b="0" i="0" kern="1200" dirty="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25C38AB0-EEC4-944F-AAEE-D60AFE166822}" type="slidenum">
              <a:rPr kumimoji="1" lang="zh-CN" altLang="en-US" smtClean="0"/>
              <a:t>40</a:t>
            </a:fld>
            <a:endParaRPr kumimoji="1" lang="zh-CN" altLang="en-US"/>
          </a:p>
        </p:txBody>
      </p:sp>
    </p:spTree>
    <p:extLst>
      <p:ext uri="{BB962C8B-B14F-4D97-AF65-F5344CB8AC3E}">
        <p14:creationId xmlns:p14="http://schemas.microsoft.com/office/powerpoint/2010/main" val="2736783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流启动问题</a:t>
            </a:r>
            <a:endParaRPr lang="en-US" altLang="zh-CN" dirty="0"/>
          </a:p>
          <a:p>
            <a:pPr marL="228600" indent="-228600">
              <a:buAutoNum type="arabicPeriod"/>
            </a:pPr>
            <a:r>
              <a:rPr lang="zh-CN" altLang="en-US" dirty="0"/>
              <a:t>低效的拥塞控制问题</a:t>
            </a:r>
          </a:p>
        </p:txBody>
      </p:sp>
      <p:sp>
        <p:nvSpPr>
          <p:cNvPr id="4" name="灯片编号占位符 3"/>
          <p:cNvSpPr>
            <a:spLocks noGrp="1"/>
          </p:cNvSpPr>
          <p:nvPr>
            <p:ph type="sldNum" sz="quarter" idx="5"/>
          </p:nvPr>
        </p:nvSpPr>
        <p:spPr/>
        <p:txBody>
          <a:bodyPr/>
          <a:lstStyle/>
          <a:p>
            <a:fld id="{25C38AB0-EEC4-944F-AAEE-D60AFE166822}" type="slidenum">
              <a:rPr kumimoji="1" lang="zh-CN" altLang="en-US" smtClean="0"/>
              <a:t>4</a:t>
            </a:fld>
            <a:endParaRPr kumimoji="1" lang="zh-CN" altLang="en-US"/>
          </a:p>
        </p:txBody>
      </p:sp>
    </p:spTree>
    <p:extLst>
      <p:ext uri="{BB962C8B-B14F-4D97-AF65-F5344CB8AC3E}">
        <p14:creationId xmlns:p14="http://schemas.microsoft.com/office/powerpoint/2010/main" val="2175725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启动慢会导致无法充分利用带宽</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所以问题是，对于短流量传输，</a:t>
            </a:r>
            <a:r>
              <a:rPr lang="en-US" altLang="zh-CN" sz="1200" b="0" i="0" kern="1200" dirty="0">
                <a:solidFill>
                  <a:schemeClr val="tx1"/>
                </a:solidFill>
                <a:effectLst/>
                <a:latin typeface="+mn-lt"/>
                <a:ea typeface="+mn-ea"/>
                <a:cs typeface="+mn-cs"/>
              </a:rPr>
              <a:t>TCP</a:t>
            </a:r>
            <a:r>
              <a:rPr lang="zh-CN" altLang="en-US" sz="1200" b="0" i="0" kern="1200" dirty="0">
                <a:solidFill>
                  <a:schemeClr val="tx1"/>
                </a:solidFill>
                <a:effectLst/>
                <a:latin typeface="+mn-lt"/>
                <a:ea typeface="+mn-ea"/>
                <a:cs typeface="+mn-cs"/>
              </a:rPr>
              <a:t>是非常低效的。正如我们所知，</a:t>
            </a:r>
            <a:r>
              <a:rPr lang="en-US" altLang="zh-CN" sz="1200" b="0" i="0" kern="1200" dirty="0">
                <a:solidFill>
                  <a:schemeClr val="tx1"/>
                </a:solidFill>
                <a:effectLst/>
                <a:latin typeface="+mn-lt"/>
                <a:ea typeface="+mn-ea"/>
                <a:cs typeface="+mn-cs"/>
              </a:rPr>
              <a:t>TCP</a:t>
            </a:r>
            <a:r>
              <a:rPr lang="zh-CN" altLang="en-US" sz="1200" b="0" i="0" kern="1200" dirty="0">
                <a:solidFill>
                  <a:schemeClr val="tx1"/>
                </a:solidFill>
                <a:effectLst/>
                <a:latin typeface="+mn-lt"/>
                <a:ea typeface="+mn-ea"/>
                <a:cs typeface="+mn-cs"/>
              </a:rPr>
              <a:t>使用慢启动从一个保守的初始窗口开始，并进入拥塞避免当它充分利用带宽。</a:t>
            </a: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点击</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但对于流量较短的情况，可能会在慢启动阶段下结束传输，导致</a:t>
            </a:r>
            <a:r>
              <a:rPr lang="en-US" altLang="zh-CN" sz="1200" b="0" i="0" kern="1200" dirty="0" err="1">
                <a:solidFill>
                  <a:schemeClr val="tx1"/>
                </a:solidFill>
                <a:effectLst/>
                <a:latin typeface="+mn-lt"/>
                <a:ea typeface="+mn-ea"/>
                <a:cs typeface="+mn-cs"/>
              </a:rPr>
              <a:t>bw</a:t>
            </a:r>
            <a:r>
              <a:rPr lang="zh-CN" altLang="en-US" sz="1200" b="0" i="0" kern="1200" dirty="0">
                <a:solidFill>
                  <a:schemeClr val="tx1"/>
                </a:solidFill>
                <a:effectLst/>
                <a:latin typeface="+mn-lt"/>
                <a:ea typeface="+mn-ea"/>
                <a:cs typeface="+mn-cs"/>
              </a:rPr>
              <a:t>利用率低，多次</a:t>
            </a:r>
            <a:r>
              <a:rPr lang="en-US" altLang="zh-CN" sz="1200" b="0" i="0" kern="1200" dirty="0">
                <a:solidFill>
                  <a:schemeClr val="tx1"/>
                </a:solidFill>
                <a:effectLst/>
                <a:latin typeface="+mn-lt"/>
                <a:ea typeface="+mn-ea"/>
                <a:cs typeface="+mn-cs"/>
              </a:rPr>
              <a:t>RTTs</a:t>
            </a:r>
            <a:r>
              <a:rPr lang="zh-CN" altLang="en-US" sz="1200" b="0" i="0" kern="1200" dirty="0">
                <a:solidFill>
                  <a:schemeClr val="tx1"/>
                </a:solidFill>
                <a:effectLst/>
                <a:latin typeface="+mn-lt"/>
                <a:ea typeface="+mn-ea"/>
                <a:cs typeface="+mn-cs"/>
              </a:rPr>
              <a:t>传输。将这些问题命名为流启动问题。</a:t>
            </a:r>
          </a:p>
          <a:p>
            <a:r>
              <a:rPr lang="zh-CN" altLang="en-US" sz="1200" b="0" i="0" kern="1200" dirty="0">
                <a:solidFill>
                  <a:schemeClr val="tx1"/>
                </a:solidFill>
                <a:effectLst/>
                <a:latin typeface="+mn-lt"/>
                <a:ea typeface="+mn-ea"/>
                <a:cs typeface="+mn-cs"/>
              </a:rPr>
              <a:t>我们在百度中进行了为期一周的测量。结果表明，约</a:t>
            </a:r>
            <a:r>
              <a:rPr lang="en-US" altLang="zh-CN" sz="1200" b="0" i="0" kern="1200" dirty="0">
                <a:solidFill>
                  <a:schemeClr val="tx1"/>
                </a:solidFill>
                <a:effectLst/>
                <a:latin typeface="+mn-lt"/>
                <a:ea typeface="+mn-ea"/>
                <a:cs typeface="+mn-cs"/>
              </a:rPr>
              <a:t>80%</a:t>
            </a:r>
            <a:r>
              <a:rPr lang="zh-CN" altLang="en-US" sz="1200" b="0" i="0" kern="1200" dirty="0">
                <a:solidFill>
                  <a:schemeClr val="tx1"/>
                </a:solidFill>
                <a:effectLst/>
                <a:latin typeface="+mn-lt"/>
                <a:ea typeface="+mn-ea"/>
                <a:cs typeface="+mn-cs"/>
              </a:rPr>
              <a:t>的流量存在这一问题。</a:t>
            </a: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点击</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而且</a:t>
            </a:r>
            <a:r>
              <a:rPr lang="en-US" altLang="zh-CN" sz="1200" b="0" i="0" kern="1200" dirty="0">
                <a:solidFill>
                  <a:schemeClr val="tx1"/>
                </a:solidFill>
                <a:effectLst/>
                <a:latin typeface="+mn-lt"/>
                <a:ea typeface="+mn-ea"/>
                <a:cs typeface="+mn-cs"/>
              </a:rPr>
              <a:t>web</a:t>
            </a:r>
            <a:r>
              <a:rPr lang="zh-CN" altLang="en-US" sz="1200" b="0" i="0" kern="1200" dirty="0">
                <a:solidFill>
                  <a:schemeClr val="tx1"/>
                </a:solidFill>
                <a:effectLst/>
                <a:latin typeface="+mn-lt"/>
                <a:ea typeface="+mn-ea"/>
                <a:cs typeface="+mn-cs"/>
              </a:rPr>
              <a:t>延迟还远远不够理想。理想的延迟应该是一个</a:t>
            </a:r>
            <a:r>
              <a:rPr lang="en-US" altLang="zh-CN" sz="1200" b="0" i="0" kern="1200" dirty="0">
                <a:solidFill>
                  <a:schemeClr val="tx1"/>
                </a:solidFill>
                <a:effectLst/>
                <a:latin typeface="+mn-lt"/>
                <a:ea typeface="+mn-ea"/>
                <a:cs typeface="+mn-cs"/>
              </a:rPr>
              <a:t>RTT</a:t>
            </a:r>
            <a:r>
              <a:rPr lang="zh-CN" altLang="en-US" sz="1200" b="0" i="0" kern="1200" dirty="0">
                <a:solidFill>
                  <a:schemeClr val="tx1"/>
                </a:solidFill>
                <a:effectLst/>
                <a:latin typeface="+mn-lt"/>
                <a:ea typeface="+mn-ea"/>
                <a:cs typeface="+mn-cs"/>
              </a:rPr>
              <a:t>，在第一轮中发送所有数据。图中的虚线显示了</a:t>
            </a:r>
            <a:r>
              <a:rPr lang="en-US" altLang="zh-CN" sz="1200" b="0" i="0" kern="1200" dirty="0">
                <a:solidFill>
                  <a:schemeClr val="tx1"/>
                </a:solidFill>
                <a:effectLst/>
                <a:latin typeface="+mn-lt"/>
                <a:ea typeface="+mn-ea"/>
                <a:cs typeface="+mn-cs"/>
              </a:rPr>
              <a:t>RTT</a:t>
            </a:r>
            <a:r>
              <a:rPr lang="zh-CN" altLang="en-US" sz="1200" b="0" i="0" kern="1200" dirty="0">
                <a:solidFill>
                  <a:schemeClr val="tx1"/>
                </a:solidFill>
                <a:effectLst/>
                <a:latin typeface="+mn-lt"/>
                <a:ea typeface="+mn-ea"/>
                <a:cs typeface="+mn-cs"/>
              </a:rPr>
              <a:t>的</a:t>
            </a:r>
            <a:r>
              <a:rPr lang="en-US" altLang="zh-CN" sz="1200" b="0" i="0" kern="1200" dirty="0" err="1">
                <a:solidFill>
                  <a:schemeClr val="tx1"/>
                </a:solidFill>
                <a:effectLst/>
                <a:latin typeface="+mn-lt"/>
                <a:ea typeface="+mn-ea"/>
                <a:cs typeface="+mn-cs"/>
              </a:rPr>
              <a:t>cdf</a:t>
            </a:r>
            <a:r>
              <a:rPr lang="zh-CN" altLang="en-US" sz="1200" b="0" i="0" kern="1200" dirty="0">
                <a:solidFill>
                  <a:schemeClr val="tx1"/>
                </a:solidFill>
                <a:effectLst/>
                <a:latin typeface="+mn-lt"/>
                <a:ea typeface="+mn-ea"/>
                <a:cs typeface="+mn-cs"/>
              </a:rPr>
              <a:t>。实线是实际</a:t>
            </a:r>
            <a:r>
              <a:rPr lang="en-US" altLang="zh-CN" sz="1200" b="0" i="0" kern="1200" dirty="0">
                <a:solidFill>
                  <a:schemeClr val="tx1"/>
                </a:solidFill>
                <a:effectLst/>
                <a:latin typeface="+mn-lt"/>
                <a:ea typeface="+mn-ea"/>
                <a:cs typeface="+mn-cs"/>
              </a:rPr>
              <a:t>web</a:t>
            </a:r>
            <a:r>
              <a:rPr lang="zh-CN" altLang="en-US" sz="1200" b="0" i="0" kern="1200" dirty="0">
                <a:solidFill>
                  <a:schemeClr val="tx1"/>
                </a:solidFill>
                <a:effectLst/>
                <a:latin typeface="+mn-lt"/>
                <a:ea typeface="+mn-ea"/>
                <a:cs typeface="+mn-cs"/>
              </a:rPr>
              <a:t>延迟的</a:t>
            </a:r>
            <a:r>
              <a:rPr lang="en-US" altLang="zh-CN" sz="1200" b="0" i="0" kern="1200" dirty="0" err="1">
                <a:solidFill>
                  <a:schemeClr val="tx1"/>
                </a:solidFill>
                <a:effectLst/>
                <a:latin typeface="+mn-lt"/>
                <a:ea typeface="+mn-ea"/>
                <a:cs typeface="+mn-cs"/>
              </a:rPr>
              <a:t>cdf</a:t>
            </a:r>
            <a:r>
              <a:rPr lang="zh-CN" altLang="en-US" sz="1200" b="0" i="0" kern="1200" dirty="0">
                <a:solidFill>
                  <a:schemeClr val="tx1"/>
                </a:solidFill>
                <a:effectLst/>
                <a:latin typeface="+mn-lt"/>
                <a:ea typeface="+mn-ea"/>
                <a:cs typeface="+mn-cs"/>
              </a:rPr>
              <a:t>。从这一点我们可以看到，仍然有很大的差距。</a:t>
            </a: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点击</a:t>
            </a:r>
            <a:r>
              <a:rPr lang="en-US" altLang="zh-CN" sz="1200" b="0" i="0" kern="1200" dirty="0">
                <a:solidFill>
                  <a:schemeClr val="tx1"/>
                </a:solidFill>
                <a:effectLst/>
                <a:latin typeface="+mn-lt"/>
                <a:ea typeface="+mn-ea"/>
                <a:cs typeface="+mn-cs"/>
              </a:rPr>
              <a:t>)</a:t>
            </a:r>
          </a:p>
        </p:txBody>
      </p:sp>
      <p:sp>
        <p:nvSpPr>
          <p:cNvPr id="4" name="幻灯片编号占位符 3"/>
          <p:cNvSpPr>
            <a:spLocks noGrp="1"/>
          </p:cNvSpPr>
          <p:nvPr>
            <p:ph type="sldNum" sz="quarter" idx="10"/>
          </p:nvPr>
        </p:nvSpPr>
        <p:spPr/>
        <p:txBody>
          <a:bodyPr/>
          <a:lstStyle/>
          <a:p>
            <a:fld id="{25C38AB0-EEC4-944F-AAEE-D60AFE166822}" type="slidenum">
              <a:rPr kumimoji="1" lang="zh-CN" altLang="en-US" smtClean="0"/>
              <a:t>5</a:t>
            </a:fld>
            <a:endParaRPr kumimoji="1" lang="zh-CN" altLang="en-US"/>
          </a:p>
        </p:txBody>
      </p:sp>
    </p:spTree>
    <p:extLst>
      <p:ext uri="{BB962C8B-B14F-4D97-AF65-F5344CB8AC3E}">
        <p14:creationId xmlns:p14="http://schemas.microsoft.com/office/powerpoint/2010/main" val="873909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baseline="0" dirty="0"/>
              <a:t>大的</a:t>
            </a:r>
            <a:r>
              <a:rPr kumimoji="1" lang="en-US" altLang="zh-CN" baseline="0" dirty="0"/>
              <a:t>IW</a:t>
            </a:r>
            <a:r>
              <a:rPr kumimoji="1" lang="zh-CN" altLang="en-US" baseline="0" dirty="0"/>
              <a:t>：网络拥塞</a:t>
            </a:r>
            <a:endParaRPr kumimoji="1" lang="en-US" altLang="zh-CN" baseline="0" dirty="0"/>
          </a:p>
          <a:p>
            <a:r>
              <a:rPr kumimoji="1" lang="zh-CN" altLang="en-US" baseline="0" dirty="0"/>
              <a:t>小的</a:t>
            </a:r>
            <a:r>
              <a:rPr kumimoji="1" lang="en-US" altLang="zh-CN" baseline="0" dirty="0"/>
              <a:t>IW</a:t>
            </a:r>
            <a:r>
              <a:rPr kumimoji="1" lang="zh-CN" altLang="en-US" baseline="0" dirty="0"/>
              <a:t>：延时长</a:t>
            </a:r>
            <a:endParaRPr kumimoji="1" lang="en-US" altLang="zh-CN" baseline="0" dirty="0"/>
          </a:p>
          <a:p>
            <a:r>
              <a:rPr kumimoji="1" lang="zh-CN" altLang="en-US" baseline="0" dirty="0"/>
              <a:t>没有信息可以利用。建立连接时，发送端不知道当前的网络状况</a:t>
            </a:r>
            <a:endParaRPr kumimoji="1" lang="en-US" altLang="zh-CN" baseline="0" dirty="0"/>
          </a:p>
          <a:p>
            <a:r>
              <a:rPr kumimoji="1" lang="zh-CN" altLang="en-US" baseline="0" dirty="0"/>
              <a:t>静态的</a:t>
            </a:r>
            <a:r>
              <a:rPr kumimoji="1" lang="en-US" altLang="zh-CN" baseline="0" dirty="0"/>
              <a:t>IW</a:t>
            </a:r>
            <a:r>
              <a:rPr kumimoji="1" lang="zh-CN" altLang="en-US" baseline="0" dirty="0"/>
              <a:t>是次优的</a:t>
            </a:r>
            <a:endParaRPr kumimoji="1" lang="en-US" altLang="zh-CN" baseline="0" dirty="0"/>
          </a:p>
          <a:p>
            <a:r>
              <a:rPr kumimoji="1" lang="zh-CN" altLang="en-US" baseline="0" dirty="0"/>
              <a:t>不同的用户拥有不同的网络状况</a:t>
            </a:r>
            <a:endParaRPr kumimoji="1" lang="en-US" altLang="zh-CN" baseline="0" dirty="0"/>
          </a:p>
          <a:p>
            <a:r>
              <a:rPr kumimoji="1" lang="zh-CN" altLang="en-US" baseline="0" dirty="0"/>
              <a:t>对一个用户来说，网络状态也会发生改变</a:t>
            </a:r>
            <a:endParaRPr kumimoji="1" lang="en-US" altLang="zh-CN" baseline="0" dirty="0"/>
          </a:p>
          <a:p>
            <a:r>
              <a:rPr kumimoji="1" lang="zh-CN" altLang="en-US" baseline="0" dirty="0"/>
              <a:t>理想窗口</a:t>
            </a:r>
            <a:r>
              <a:rPr kumimoji="1" lang="en-US" altLang="zh-CN" baseline="0" dirty="0"/>
              <a:t>=</a:t>
            </a:r>
            <a:r>
              <a:rPr kumimoji="1" lang="zh-CN" altLang="en-US" baseline="0" dirty="0"/>
              <a:t>带宽*</a:t>
            </a:r>
            <a:r>
              <a:rPr kumimoji="1" lang="en-US" altLang="zh-CN" baseline="0" dirty="0"/>
              <a:t>RTT</a:t>
            </a:r>
          </a:p>
          <a:p>
            <a:r>
              <a:rPr lang="zh-CN" altLang="en-US" sz="1200" b="0" i="0" kern="1200" dirty="0">
                <a:solidFill>
                  <a:schemeClr val="tx1"/>
                </a:solidFill>
                <a:effectLst/>
                <a:latin typeface="+mn-lt"/>
                <a:ea typeface="+mn-ea"/>
                <a:cs typeface="+mn-cs"/>
              </a:rPr>
              <a:t>如何在互联网上配置合适的</a:t>
            </a:r>
            <a:r>
              <a:rPr lang="en-US" altLang="zh-CN" sz="1200" b="0" i="0" kern="1200" dirty="0">
                <a:solidFill>
                  <a:schemeClr val="tx1"/>
                </a:solidFill>
                <a:effectLst/>
                <a:latin typeface="+mn-lt"/>
                <a:ea typeface="+mn-ea"/>
                <a:cs typeface="+mn-cs"/>
              </a:rPr>
              <a:t>IW ?</a:t>
            </a:r>
            <a:endParaRPr kumimoji="1" lang="en-US" altLang="zh-CN" baseline="0" dirty="0"/>
          </a:p>
        </p:txBody>
      </p:sp>
      <p:sp>
        <p:nvSpPr>
          <p:cNvPr id="4" name="幻灯片编号占位符 3"/>
          <p:cNvSpPr>
            <a:spLocks noGrp="1"/>
          </p:cNvSpPr>
          <p:nvPr>
            <p:ph type="sldNum" sz="quarter" idx="10"/>
          </p:nvPr>
        </p:nvSpPr>
        <p:spPr/>
        <p:txBody>
          <a:bodyPr/>
          <a:lstStyle/>
          <a:p>
            <a:fld id="{25C38AB0-EEC4-944F-AAEE-D60AFE166822}" type="slidenum">
              <a:rPr kumimoji="1" lang="zh-CN" altLang="en-US" smtClean="0"/>
              <a:t>6</a:t>
            </a:fld>
            <a:endParaRPr kumimoji="1" lang="zh-CN" altLang="en-US"/>
          </a:p>
        </p:txBody>
      </p:sp>
    </p:spTree>
    <p:extLst>
      <p:ext uri="{BB962C8B-B14F-4D97-AF65-F5344CB8AC3E}">
        <p14:creationId xmlns:p14="http://schemas.microsoft.com/office/powerpoint/2010/main" val="985003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目标</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最大化吞吐量</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减少</a:t>
            </a:r>
            <a:r>
              <a:rPr lang="en-US" altLang="zh-CN" sz="1200" b="0" i="0" kern="1200" dirty="0">
                <a:solidFill>
                  <a:schemeClr val="tx1"/>
                </a:solidFill>
                <a:effectLst/>
                <a:latin typeface="+mn-lt"/>
                <a:ea typeface="+mn-ea"/>
                <a:cs typeface="+mn-cs"/>
              </a:rPr>
              <a:t>RTT</a:t>
            </a:r>
            <a:r>
              <a:rPr lang="zh-CN" altLang="en-US" sz="1200" b="0" i="0" kern="1200" dirty="0">
                <a:solidFill>
                  <a:schemeClr val="tx1"/>
                </a:solidFill>
                <a:effectLst/>
                <a:latin typeface="+mn-lt"/>
                <a:ea typeface="+mn-ea"/>
                <a:cs typeface="+mn-cs"/>
              </a:rPr>
              <a:t>和损耗</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公平</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可部署的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处理各种网络状况</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5C38AB0-EEC4-944F-AAEE-D60AFE166822}" type="slidenum">
              <a:rPr kumimoji="1" lang="zh-CN" altLang="en-US" smtClean="0"/>
              <a:t>7</a:t>
            </a:fld>
            <a:endParaRPr kumimoji="1" lang="zh-CN" altLang="en-US"/>
          </a:p>
        </p:txBody>
      </p:sp>
    </p:spTree>
    <p:extLst>
      <p:ext uri="{BB962C8B-B14F-4D97-AF65-F5344CB8AC3E}">
        <p14:creationId xmlns:p14="http://schemas.microsoft.com/office/powerpoint/2010/main" val="1164999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协议的性能随路径、路径方向和时间而变化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也就是说没有哪一种拥塞控制算法在所有网络环境中可以保持最优的性能</a:t>
            </a:r>
            <a:endParaRPr lang="en-US" altLang="zh-CN" sz="1200" b="0" i="0" kern="1200" dirty="0">
              <a:solidFill>
                <a:schemeClr val="tx1"/>
              </a:solidFill>
              <a:effectLst/>
              <a:latin typeface="+mn-lt"/>
              <a:ea typeface="+mn-ea"/>
              <a:cs typeface="+mn-cs"/>
            </a:endParaRPr>
          </a:p>
          <a:p>
            <a:r>
              <a:rPr lang="zh-CN" altLang="en-US" sz="1200" b="0" i="0" u="none" strike="noStrike" kern="1200" baseline="0" dirty="0">
                <a:solidFill>
                  <a:schemeClr val="tx1"/>
                </a:solidFill>
                <a:latin typeface="+mn-lt"/>
                <a:ea typeface="+mn-ea"/>
                <a:cs typeface="+mn-cs"/>
              </a:rPr>
              <a:t>在巴西 </a:t>
            </a:r>
            <a:r>
              <a:rPr lang="en-US" altLang="zh-CN" sz="1200" b="0" i="0" u="none" strike="noStrike" kern="1200" baseline="0" dirty="0">
                <a:solidFill>
                  <a:schemeClr val="tx1"/>
                </a:solidFill>
                <a:latin typeface="+mn-lt"/>
                <a:ea typeface="+mn-ea"/>
                <a:cs typeface="+mn-cs"/>
              </a:rPr>
              <a:t>- </a:t>
            </a:r>
            <a:r>
              <a:rPr lang="zh-CN" altLang="en-US" sz="1200" b="0" i="0" u="none" strike="noStrike" kern="1200" baseline="0" dirty="0">
                <a:solidFill>
                  <a:schemeClr val="tx1"/>
                </a:solidFill>
                <a:latin typeface="+mn-lt"/>
                <a:ea typeface="+mn-ea"/>
                <a:cs typeface="+mn-cs"/>
              </a:rPr>
              <a:t>哥伦比亚，</a:t>
            </a:r>
            <a:r>
              <a:rPr lang="en-US" altLang="zh-CN" sz="1200" b="0" i="0" u="none" strike="noStrike" kern="1200" baseline="0" dirty="0">
                <a:solidFill>
                  <a:schemeClr val="tx1"/>
                </a:solidFill>
                <a:latin typeface="+mn-lt"/>
                <a:ea typeface="+mn-ea"/>
                <a:cs typeface="+mn-cs"/>
              </a:rPr>
              <a:t>PCC</a:t>
            </a:r>
            <a:r>
              <a:rPr lang="zh-CN" altLang="en-US" sz="1200" b="0" i="0" u="none" strike="noStrike" kern="1200" baseline="0" dirty="0">
                <a:solidFill>
                  <a:schemeClr val="tx1"/>
                </a:solidFill>
                <a:latin typeface="+mn-lt"/>
                <a:ea typeface="+mn-ea"/>
                <a:cs typeface="+mn-cs"/>
              </a:rPr>
              <a:t>在最佳观测吞吐量（</a:t>
            </a:r>
            <a:r>
              <a:rPr lang="en-US" altLang="zh-CN" sz="1200" b="0" i="0" u="none" strike="noStrike" kern="1200" baseline="0" dirty="0">
                <a:solidFill>
                  <a:schemeClr val="tx1"/>
                </a:solidFill>
                <a:latin typeface="+mn-lt"/>
                <a:ea typeface="+mn-ea"/>
                <a:cs typeface="+mn-cs"/>
              </a:rPr>
              <a:t>QUIC</a:t>
            </a:r>
            <a:r>
              <a:rPr lang="zh-CN" altLang="en-US" sz="1200" b="0" i="0" u="none" strike="noStrike" kern="1200" baseline="0" dirty="0">
                <a:solidFill>
                  <a:schemeClr val="tx1"/>
                </a:solidFill>
                <a:latin typeface="+mn-lt"/>
                <a:ea typeface="+mn-ea"/>
                <a:cs typeface="+mn-cs"/>
              </a:rPr>
              <a:t>）的</a:t>
            </a:r>
            <a:r>
              <a:rPr lang="en-US" altLang="zh-CN" sz="1200" b="0" i="0" u="none" strike="noStrike" kern="1200" baseline="0" dirty="0">
                <a:solidFill>
                  <a:schemeClr val="tx1"/>
                </a:solidFill>
                <a:latin typeface="+mn-lt"/>
                <a:ea typeface="+mn-ea"/>
                <a:cs typeface="+mn-cs"/>
              </a:rPr>
              <a:t>80</a:t>
            </a:r>
            <a:r>
              <a:rPr lang="zh-CN" altLang="en-US" sz="1200" b="0" i="0" u="none" strike="noStrike" kern="1200" baseline="0" dirty="0">
                <a:solidFill>
                  <a:schemeClr val="tx1"/>
                </a:solidFill>
                <a:latin typeface="+mn-lt"/>
                <a:ea typeface="+mn-ea"/>
                <a:cs typeface="+mn-cs"/>
              </a:rPr>
              <a:t>％以内，但延迟比最低（</a:t>
            </a:r>
            <a:r>
              <a:rPr lang="en-US" altLang="zh-CN" sz="1200" b="0" i="0" u="none" strike="noStrike" kern="1200" baseline="0" dirty="0" err="1">
                <a:solidFill>
                  <a:schemeClr val="tx1"/>
                </a:solidFill>
                <a:latin typeface="+mn-lt"/>
                <a:ea typeface="+mn-ea"/>
                <a:cs typeface="+mn-cs"/>
              </a:rPr>
              <a:t>SCReAM</a:t>
            </a:r>
            <a:r>
              <a:rPr lang="zh-CN" altLang="en-US" sz="1200" b="0" i="0" u="none" strike="noStrike" kern="1200" baseline="0" dirty="0">
                <a:solidFill>
                  <a:schemeClr val="tx1"/>
                </a:solidFill>
                <a:latin typeface="+mn-lt"/>
                <a:ea typeface="+mn-ea"/>
                <a:cs typeface="+mn-cs"/>
              </a:rPr>
              <a:t>）高</a:t>
            </a:r>
            <a:r>
              <a:rPr lang="en-US" altLang="zh-CN" sz="1200" b="0" i="0" u="none" strike="noStrike" kern="1200" baseline="0" dirty="0">
                <a:solidFill>
                  <a:schemeClr val="tx1"/>
                </a:solidFill>
                <a:latin typeface="+mn-lt"/>
                <a:ea typeface="+mn-ea"/>
                <a:cs typeface="+mn-cs"/>
              </a:rPr>
              <a:t>20</a:t>
            </a:r>
            <a:r>
              <a:rPr lang="zh-CN" altLang="en-US" sz="1200" b="0" i="0" u="none" strike="noStrike" kern="1200" baseline="0" dirty="0">
                <a:solidFill>
                  <a:schemeClr val="tx1"/>
                </a:solidFill>
                <a:latin typeface="+mn-lt"/>
                <a:ea typeface="+mn-ea"/>
                <a:cs typeface="+mn-cs"/>
              </a:rPr>
              <a:t>倍。相比之下，对于斯坦福 </a:t>
            </a:r>
            <a:r>
              <a:rPr lang="en-US" altLang="zh-CN" sz="1200" b="0" i="0" u="none" strike="noStrike" kern="1200" baseline="0" dirty="0">
                <a:solidFill>
                  <a:schemeClr val="tx1"/>
                </a:solidFill>
                <a:latin typeface="+mn-lt"/>
                <a:ea typeface="+mn-ea"/>
                <a:cs typeface="+mn-cs"/>
              </a:rPr>
              <a:t>- </a:t>
            </a:r>
            <a:r>
              <a:rPr lang="zh-CN" altLang="en-US" sz="1200" b="0" i="0" u="none" strike="noStrike" kern="1200" baseline="0" dirty="0">
                <a:solidFill>
                  <a:schemeClr val="tx1"/>
                </a:solidFill>
                <a:latin typeface="+mn-lt"/>
                <a:ea typeface="+mn-ea"/>
                <a:cs typeface="+mn-cs"/>
              </a:rPr>
              <a:t>加利福尼亚州，</a:t>
            </a:r>
            <a:r>
              <a:rPr lang="en-US" altLang="zh-CN" sz="1200" b="0" i="0" u="none" strike="noStrike" kern="1200" baseline="0" dirty="0">
                <a:solidFill>
                  <a:schemeClr val="tx1"/>
                </a:solidFill>
                <a:latin typeface="+mn-lt"/>
                <a:ea typeface="+mn-ea"/>
                <a:cs typeface="+mn-cs"/>
              </a:rPr>
              <a:t>PCC</a:t>
            </a:r>
            <a:r>
              <a:rPr lang="zh-CN" altLang="en-US" sz="1200" b="0" i="0" u="none" strike="noStrike" kern="1200" baseline="0" dirty="0">
                <a:solidFill>
                  <a:schemeClr val="tx1"/>
                </a:solidFill>
                <a:latin typeface="+mn-lt"/>
                <a:ea typeface="+mn-ea"/>
                <a:cs typeface="+mn-cs"/>
              </a:rPr>
              <a:t>仅具有</a:t>
            </a:r>
            <a:r>
              <a:rPr lang="en-US" altLang="zh-CN" sz="1200" b="0" i="0" u="none" strike="noStrike" kern="1200" baseline="0" dirty="0">
                <a:solidFill>
                  <a:schemeClr val="tx1"/>
                </a:solidFill>
                <a:latin typeface="+mn-lt"/>
                <a:ea typeface="+mn-ea"/>
                <a:cs typeface="+mn-cs"/>
              </a:rPr>
              <a:t>52</a:t>
            </a:r>
            <a:r>
              <a:rPr lang="zh-CN" altLang="en-US" sz="1200" b="0" i="0" u="none" strike="noStrike" kern="1200" baseline="0" dirty="0">
                <a:solidFill>
                  <a:schemeClr val="tx1"/>
                </a:solidFill>
                <a:latin typeface="+mn-lt"/>
                <a:ea typeface="+mn-ea"/>
                <a:cs typeface="+mn-cs"/>
              </a:rPr>
              <a:t>％的最佳观测吞吐量（</a:t>
            </a:r>
            <a:r>
              <a:rPr lang="en-US" altLang="zh-CN" sz="1200" b="0" i="0" u="none" strike="noStrike" kern="1200" baseline="0" dirty="0">
                <a:solidFill>
                  <a:schemeClr val="tx1"/>
                </a:solidFill>
                <a:latin typeface="+mn-lt"/>
                <a:ea typeface="+mn-ea"/>
                <a:cs typeface="+mn-cs"/>
              </a:rPr>
              <a:t>Cubic</a:t>
            </a:r>
            <a:r>
              <a:rPr lang="zh-CN" altLang="en-US" sz="1200" b="0" i="0" u="none" strike="noStrike" kern="1200" baseline="0" dirty="0">
                <a:solidFill>
                  <a:schemeClr val="tx1"/>
                </a:solidFill>
                <a:latin typeface="+mn-lt"/>
                <a:ea typeface="+mn-ea"/>
                <a:cs typeface="+mn-cs"/>
              </a:rPr>
              <a:t>）和最低延迟。</a:t>
            </a:r>
            <a:endParaRPr lang="zh-CN" altLang="en-US" dirty="0"/>
          </a:p>
        </p:txBody>
      </p:sp>
      <p:sp>
        <p:nvSpPr>
          <p:cNvPr id="4" name="灯片编号占位符 3"/>
          <p:cNvSpPr>
            <a:spLocks noGrp="1"/>
          </p:cNvSpPr>
          <p:nvPr>
            <p:ph type="sldNum" sz="quarter" idx="5"/>
          </p:nvPr>
        </p:nvSpPr>
        <p:spPr/>
        <p:txBody>
          <a:bodyPr/>
          <a:lstStyle/>
          <a:p>
            <a:fld id="{25C38AB0-EEC4-944F-AAEE-D60AFE166822}" type="slidenum">
              <a:rPr kumimoji="1" lang="zh-CN" altLang="en-US" smtClean="0"/>
              <a:t>8</a:t>
            </a:fld>
            <a:endParaRPr kumimoji="1" lang="zh-CN" altLang="en-US"/>
          </a:p>
        </p:txBody>
      </p:sp>
    </p:spTree>
    <p:extLst>
      <p:ext uri="{BB962C8B-B14F-4D97-AF65-F5344CB8AC3E}">
        <p14:creationId xmlns:p14="http://schemas.microsoft.com/office/powerpoint/2010/main" val="21798189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TCP-RL:</a:t>
            </a:r>
            <a:r>
              <a:rPr lang="zh-CN" altLang="en-US" sz="1200" b="0" i="0" kern="1200" dirty="0">
                <a:solidFill>
                  <a:schemeClr val="tx1"/>
                </a:solidFill>
                <a:effectLst/>
                <a:latin typeface="+mn-lt"/>
                <a:ea typeface="+mn-ea"/>
                <a:cs typeface="+mn-cs"/>
              </a:rPr>
              <a:t>通过增强学习</a:t>
            </a:r>
            <a:r>
              <a:rPr lang="en-US" altLang="zh-CN" sz="1200" b="0" i="0" kern="1200" dirty="0">
                <a:solidFill>
                  <a:schemeClr val="tx1"/>
                </a:solidFill>
                <a:effectLst/>
                <a:latin typeface="+mn-lt"/>
                <a:ea typeface="+mn-ea"/>
                <a:cs typeface="+mn-cs"/>
              </a:rPr>
              <a:t>(RL)</a:t>
            </a:r>
            <a:r>
              <a:rPr lang="zh-CN" altLang="en-US" sz="1200" b="0" i="0" kern="1200" dirty="0">
                <a:solidFill>
                  <a:schemeClr val="tx1"/>
                </a:solidFill>
                <a:effectLst/>
                <a:latin typeface="+mn-lt"/>
                <a:ea typeface="+mn-ea"/>
                <a:cs typeface="+mn-cs"/>
              </a:rPr>
              <a:t>在服务器端动态配置</a:t>
            </a:r>
            <a:r>
              <a:rPr lang="en-US" altLang="zh-CN" sz="1200" b="0" i="0" kern="1200" dirty="0">
                <a:solidFill>
                  <a:schemeClr val="tx1"/>
                </a:solidFill>
                <a:effectLst/>
                <a:latin typeface="+mn-lt"/>
                <a:ea typeface="+mn-ea"/>
                <a:cs typeface="+mn-cs"/>
              </a:rPr>
              <a:t>IW</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CC</a:t>
            </a:r>
            <a:r>
              <a:rPr lang="zh-CN" altLang="en-US" sz="1200" b="0" i="0" kern="1200" dirty="0">
                <a:solidFill>
                  <a:schemeClr val="tx1"/>
                </a:solidFill>
                <a:effectLst/>
                <a:latin typeface="+mn-lt"/>
                <a:ea typeface="+mn-ea"/>
                <a:cs typeface="+mn-cs"/>
              </a:rPr>
              <a:t>方案</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解释什么是强化学习？</a:t>
            </a:r>
            <a:endParaRPr lang="zh-CN" altLang="en-US" dirty="0"/>
          </a:p>
        </p:txBody>
      </p:sp>
      <p:sp>
        <p:nvSpPr>
          <p:cNvPr id="4" name="灯片编号占位符 3"/>
          <p:cNvSpPr>
            <a:spLocks noGrp="1"/>
          </p:cNvSpPr>
          <p:nvPr>
            <p:ph type="sldNum" sz="quarter" idx="5"/>
          </p:nvPr>
        </p:nvSpPr>
        <p:spPr/>
        <p:txBody>
          <a:bodyPr/>
          <a:lstStyle/>
          <a:p>
            <a:fld id="{25C38AB0-EEC4-944F-AAEE-D60AFE166822}" type="slidenum">
              <a:rPr kumimoji="1" lang="zh-CN" altLang="en-US" smtClean="0"/>
              <a:t>9</a:t>
            </a:fld>
            <a:endParaRPr kumimoji="1" lang="zh-CN" altLang="en-US"/>
          </a:p>
        </p:txBody>
      </p:sp>
    </p:spTree>
    <p:extLst>
      <p:ext uri="{BB962C8B-B14F-4D97-AF65-F5344CB8AC3E}">
        <p14:creationId xmlns:p14="http://schemas.microsoft.com/office/powerpoint/2010/main" val="924233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solidFill>
                  <a:schemeClr val="accent1">
                    <a:lumMod val="75000"/>
                  </a:schemeClr>
                </a:solidFill>
                <a:latin typeface="+mn-lt"/>
              </a:defRPr>
            </a:lvl1pPr>
          </a:lstStyle>
          <a:p>
            <a:r>
              <a:rPr kumimoji="1"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p>
        </p:txBody>
      </p:sp>
      <p:sp>
        <p:nvSpPr>
          <p:cNvPr id="4" name="日期占位符 3"/>
          <p:cNvSpPr>
            <a:spLocks noGrp="1"/>
          </p:cNvSpPr>
          <p:nvPr>
            <p:ph type="dt" sz="half" idx="10"/>
          </p:nvPr>
        </p:nvSpPr>
        <p:spPr/>
        <p:txBody>
          <a:bodyPr/>
          <a:lstStyle/>
          <a:p>
            <a:fld id="{0847069F-C606-E744-ADD0-C532A0D18898}" type="datetime1">
              <a:rPr kumimoji="1" lang="zh-CN" altLang="en-US" smtClean="0"/>
              <a:t>2019/9/11</a:t>
            </a:fld>
            <a:endParaRPr kumimoji="1" lang="zh-CN" altLang="en-US" dirty="0"/>
          </a:p>
        </p:txBody>
      </p:sp>
      <p:sp>
        <p:nvSpPr>
          <p:cNvPr id="5" name="页脚占位符 4"/>
          <p:cNvSpPr>
            <a:spLocks noGrp="1"/>
          </p:cNvSpPr>
          <p:nvPr>
            <p:ph type="ftr" sz="quarter" idx="11"/>
          </p:nvPr>
        </p:nvSpPr>
        <p:spPr/>
        <p:txBody>
          <a:bodyPr/>
          <a:lstStyle/>
          <a:p>
            <a:r>
              <a:rPr kumimoji="1" lang="en-US" altLang="zh-CN"/>
              <a:t>IPCCC 2016</a:t>
            </a:r>
            <a:endParaRPr kumimoji="1" lang="zh-CN" altLang="en-US" dirty="0"/>
          </a:p>
        </p:txBody>
      </p:sp>
      <p:sp>
        <p:nvSpPr>
          <p:cNvPr id="6" name="幻灯片编号占位符 5"/>
          <p:cNvSpPr>
            <a:spLocks noGrp="1"/>
          </p:cNvSpPr>
          <p:nvPr>
            <p:ph type="sldNum" sz="quarter" idx="12"/>
          </p:nvPr>
        </p:nvSpPr>
        <p:spPr/>
        <p:txBody>
          <a:bodyPr/>
          <a:lstStyle/>
          <a:p>
            <a:fld id="{33D6DA08-2198-194F-8B57-C883F3E47026}" type="slidenum">
              <a:rPr kumimoji="1" lang="zh-CN" altLang="en-US" smtClean="0"/>
              <a:t>‹#›</a:t>
            </a:fld>
            <a:endParaRPr kumimoji="1" lang="zh-CN" altLang="en-US"/>
          </a:p>
        </p:txBody>
      </p:sp>
    </p:spTree>
    <p:extLst>
      <p:ext uri="{BB962C8B-B14F-4D97-AF65-F5344CB8AC3E}">
        <p14:creationId xmlns:p14="http://schemas.microsoft.com/office/powerpoint/2010/main" val="1125745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 name="组 5"/>
          <p:cNvGrpSpPr/>
          <p:nvPr userDrawn="1"/>
        </p:nvGrpSpPr>
        <p:grpSpPr>
          <a:xfrm rot="17100000" flipH="1">
            <a:off x="1415669" y="-1088262"/>
            <a:ext cx="12969854" cy="15178844"/>
            <a:chOff x="-3533241" y="-1493421"/>
            <a:chExt cx="10611835" cy="9526783"/>
          </a:xfrm>
        </p:grpSpPr>
        <p:sp>
          <p:nvSpPr>
            <p:cNvPr id="3"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0"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121053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副标题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1">
                    <a:lumMod val="75000"/>
                  </a:schemeClr>
                </a:solidFill>
                <a:latin typeface="+mn-lt"/>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123837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副标题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2">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2">
                    <a:lumMod val="75000"/>
                  </a:schemeClr>
                </a:solidFill>
                <a:latin typeface="+mn-lt"/>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778405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3">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3">
                    <a:lumMod val="75000"/>
                  </a:schemeClr>
                </a:solidFill>
                <a:latin typeface="+mn-lt"/>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571019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6">
    <p:bg>
      <p:bgPr>
        <a:solidFill>
          <a:schemeClr val="accent1">
            <a:lumMod val="75000"/>
          </a:schemeClr>
        </a:solidFill>
        <a:effectLst/>
      </p:bgPr>
    </p:bg>
    <p:spTree>
      <p:nvGrpSpPr>
        <p:cNvPr id="1" name=""/>
        <p:cNvGrpSpPr/>
        <p:nvPr/>
      </p:nvGrpSpPr>
      <p:grpSpPr>
        <a:xfrm>
          <a:off x="0" y="0"/>
          <a:ext cx="0" cy="0"/>
          <a:chOff x="0" y="0"/>
          <a:chExt cx="0" cy="0"/>
        </a:xfrm>
      </p:grpSpPr>
      <p:sp>
        <p:nvSpPr>
          <p:cNvPr id="3" name="矩形 2"/>
          <p:cNvSpPr/>
          <p:nvPr userDrawn="1"/>
        </p:nvSpPr>
        <p:spPr>
          <a:xfrm>
            <a:off x="0" y="1182029"/>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7" name="文本占位符 7"/>
          <p:cNvSpPr>
            <a:spLocks noGrp="1"/>
          </p:cNvSpPr>
          <p:nvPr>
            <p:ph type="body" sz="quarter" idx="10" hasCustomPrompt="1"/>
          </p:nvPr>
        </p:nvSpPr>
        <p:spPr>
          <a:xfrm>
            <a:off x="322289" y="258233"/>
            <a:ext cx="11367203" cy="721395"/>
          </a:xfrm>
          <a:prstGeom prst="rect">
            <a:avLst/>
          </a:prstGeom>
          <a:ln w="12700" cmpd="sng">
            <a:noFill/>
          </a:ln>
        </p:spPr>
        <p:txBody>
          <a:bodyPr vert="horz" anchor="ctr">
            <a:noAutofit/>
          </a:bodyPr>
          <a:lstStyle>
            <a:lvl1pPr marL="0" indent="0" algn="l">
              <a:buNone/>
              <a:defRPr sz="3600" b="1">
                <a:solidFill>
                  <a:schemeClr val="bg1"/>
                </a:solidFill>
                <a:latin typeface="+mn-lt"/>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4" name="文本占位符 2"/>
          <p:cNvSpPr>
            <a:spLocks noGrp="1"/>
          </p:cNvSpPr>
          <p:nvPr>
            <p:ph idx="1"/>
          </p:nvPr>
        </p:nvSpPr>
        <p:spPr>
          <a:xfrm>
            <a:off x="322288" y="1417851"/>
            <a:ext cx="11367203" cy="4896451"/>
          </a:xfrm>
          <a:prstGeom prst="rect">
            <a:avLst/>
          </a:prstGeom>
        </p:spPr>
        <p:txBody>
          <a:bodyPr vert="horz" lIns="91440" tIns="45720" rIns="91440" bIns="45720" rtlCol="0">
            <a:norm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日期占位符 3"/>
          <p:cNvSpPr>
            <a:spLocks noGrp="1"/>
          </p:cNvSpPr>
          <p:nvPr>
            <p:ph type="dt" sz="half" idx="11"/>
          </p:nvPr>
        </p:nvSpPr>
        <p:spPr>
          <a:xfrm>
            <a:off x="838200" y="6356350"/>
            <a:ext cx="2743200" cy="365125"/>
          </a:xfrm>
        </p:spPr>
        <p:txBody>
          <a:bodyPr/>
          <a:lstStyle/>
          <a:p>
            <a:fld id="{1DCEB2A0-8F3B-884B-BAEF-53E3CD2A14A1}" type="datetime1">
              <a:rPr kumimoji="1" lang="zh-CN" altLang="en-US" smtClean="0"/>
              <a:t>2019/9/11</a:t>
            </a:fld>
            <a:endParaRPr kumimoji="1" lang="zh-CN" altLang="en-US" dirty="0"/>
          </a:p>
        </p:txBody>
      </p:sp>
      <p:sp>
        <p:nvSpPr>
          <p:cNvPr id="6" name="页脚占位符 4"/>
          <p:cNvSpPr>
            <a:spLocks noGrp="1"/>
          </p:cNvSpPr>
          <p:nvPr>
            <p:ph type="ftr" sz="quarter" idx="12"/>
          </p:nvPr>
        </p:nvSpPr>
        <p:spPr>
          <a:xfrm>
            <a:off x="4038600" y="6356350"/>
            <a:ext cx="4114800" cy="365125"/>
          </a:xfrm>
        </p:spPr>
        <p:txBody>
          <a:bodyPr/>
          <a:lstStyle/>
          <a:p>
            <a:r>
              <a:rPr kumimoji="1" lang="en-US" altLang="zh-CN"/>
              <a:t>IPCCC 2016</a:t>
            </a:r>
            <a:endParaRPr kumimoji="1" lang="zh-CN" altLang="en-US" dirty="0"/>
          </a:p>
        </p:txBody>
      </p:sp>
      <p:sp>
        <p:nvSpPr>
          <p:cNvPr id="8" name="幻灯片编号占位符 5"/>
          <p:cNvSpPr>
            <a:spLocks noGrp="1"/>
          </p:cNvSpPr>
          <p:nvPr>
            <p:ph type="sldNum" sz="quarter" idx="13"/>
          </p:nvPr>
        </p:nvSpPr>
        <p:spPr>
          <a:xfrm>
            <a:off x="8610600" y="6356350"/>
            <a:ext cx="2743200" cy="365125"/>
          </a:xfrm>
        </p:spPr>
        <p:txBody>
          <a:bodyPr/>
          <a:lstStyle/>
          <a:p>
            <a:fld id="{33D6DA08-2198-194F-8B57-C883F3E47026}" type="slidenum">
              <a:rPr kumimoji="1" lang="zh-CN" altLang="en-US" smtClean="0"/>
              <a:t>‹#›</a:t>
            </a:fld>
            <a:endParaRPr kumimoji="1" lang="zh-CN" altLang="en-US"/>
          </a:p>
        </p:txBody>
      </p:sp>
    </p:spTree>
    <p:extLst>
      <p:ext uri="{BB962C8B-B14F-4D97-AF65-F5344CB8AC3E}">
        <p14:creationId xmlns:p14="http://schemas.microsoft.com/office/powerpoint/2010/main" val="236198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7">
    <p:bg>
      <p:bgPr>
        <a:solidFill>
          <a:schemeClr val="accent2">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11231279" cy="721395"/>
          </a:xfrm>
          <a:prstGeom prst="rect">
            <a:avLst/>
          </a:prstGeom>
          <a:ln w="12700" cmpd="sng">
            <a:noFill/>
          </a:ln>
        </p:spPr>
        <p:txBody>
          <a:bodyPr vert="horz" anchor="ctr">
            <a:noAutofit/>
          </a:bodyPr>
          <a:lstStyle>
            <a:lvl1pPr marL="0" indent="0" algn="l">
              <a:buNone/>
              <a:defRPr sz="3600" b="1">
                <a:solidFill>
                  <a:schemeClr val="bg1"/>
                </a:solidFill>
                <a:latin typeface="+mn-lt"/>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8" name="文本占位符 2"/>
          <p:cNvSpPr>
            <a:spLocks noGrp="1"/>
          </p:cNvSpPr>
          <p:nvPr>
            <p:ph idx="1"/>
          </p:nvPr>
        </p:nvSpPr>
        <p:spPr>
          <a:xfrm>
            <a:off x="322288" y="1417851"/>
            <a:ext cx="11367203" cy="4896451"/>
          </a:xfrm>
          <a:prstGeom prst="rect">
            <a:avLst/>
          </a:prstGeom>
        </p:spPr>
        <p:txBody>
          <a:bodyPr vert="horz" lIns="91440" tIns="45720" rIns="91440" bIns="45720" rtlCol="0">
            <a:normAutofit/>
          </a:bodyPr>
          <a:lstStyle>
            <a:lvl1pPr marL="285750" indent="-285750">
              <a:buFont typeface="Arial" charset="0"/>
              <a:buChar char="•"/>
              <a:defRPr sz="2800">
                <a:latin typeface="+mn-lt"/>
              </a:defRPr>
            </a:lvl1pPr>
            <a:lvl2pPr marL="742950" indent="-285750">
              <a:buFont typeface="Arial" charset="0"/>
              <a:buChar char="•"/>
              <a:defRPr sz="2400">
                <a:latin typeface="+mn-lt"/>
              </a:defRPr>
            </a:lvl2pPr>
            <a:lvl3pPr marL="1200150" indent="-285750">
              <a:buFont typeface="Arial" charset="0"/>
              <a:buChar char="•"/>
              <a:defRPr sz="2000">
                <a:latin typeface="+mn-lt"/>
              </a:defRPr>
            </a:lvl3pPr>
            <a:lvl4pPr marL="1657350" indent="-285750">
              <a:buFont typeface="Arial" charset="0"/>
              <a:buChar char="•"/>
              <a:defRPr sz="1800">
                <a:latin typeface="+mn-lt"/>
              </a:defRPr>
            </a:lvl4pPr>
            <a:lvl5pPr marL="2114550" indent="-285750">
              <a:buFont typeface="Arial" charset="0"/>
              <a:buChar char="•"/>
              <a:defRPr sz="1800">
                <a:latin typeface="+mn-lt"/>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日期占位符 3"/>
          <p:cNvSpPr>
            <a:spLocks noGrp="1"/>
          </p:cNvSpPr>
          <p:nvPr>
            <p:ph type="dt" sz="half" idx="11"/>
          </p:nvPr>
        </p:nvSpPr>
        <p:spPr>
          <a:xfrm>
            <a:off x="838200" y="6356350"/>
            <a:ext cx="2743200" cy="365125"/>
          </a:xfrm>
        </p:spPr>
        <p:txBody>
          <a:bodyPr/>
          <a:lstStyle/>
          <a:p>
            <a:fld id="{EB339597-9FF2-3448-8AA1-179AB56CAB72}" type="datetime1">
              <a:rPr kumimoji="1" lang="zh-CN" altLang="en-US" smtClean="0"/>
              <a:t>2019/9/11</a:t>
            </a:fld>
            <a:endParaRPr kumimoji="1" lang="zh-CN" altLang="en-US" dirty="0"/>
          </a:p>
        </p:txBody>
      </p:sp>
      <p:sp>
        <p:nvSpPr>
          <p:cNvPr id="6" name="页脚占位符 4"/>
          <p:cNvSpPr>
            <a:spLocks noGrp="1"/>
          </p:cNvSpPr>
          <p:nvPr>
            <p:ph type="ftr" sz="quarter" idx="12"/>
          </p:nvPr>
        </p:nvSpPr>
        <p:spPr>
          <a:xfrm>
            <a:off x="4038600" y="6356350"/>
            <a:ext cx="4114800" cy="365125"/>
          </a:xfrm>
        </p:spPr>
        <p:txBody>
          <a:bodyPr/>
          <a:lstStyle/>
          <a:p>
            <a:r>
              <a:rPr kumimoji="1" lang="en-US" altLang="zh-CN"/>
              <a:t>IPCCC 2016</a:t>
            </a:r>
            <a:endParaRPr kumimoji="1" lang="zh-CN" altLang="en-US" dirty="0"/>
          </a:p>
        </p:txBody>
      </p:sp>
      <p:sp>
        <p:nvSpPr>
          <p:cNvPr id="7" name="幻灯片编号占位符 5"/>
          <p:cNvSpPr>
            <a:spLocks noGrp="1"/>
          </p:cNvSpPr>
          <p:nvPr>
            <p:ph type="sldNum" sz="quarter" idx="13"/>
          </p:nvPr>
        </p:nvSpPr>
        <p:spPr>
          <a:xfrm>
            <a:off x="8610600" y="6356350"/>
            <a:ext cx="2743200" cy="365125"/>
          </a:xfrm>
        </p:spPr>
        <p:txBody>
          <a:bodyPr/>
          <a:lstStyle/>
          <a:p>
            <a:fld id="{33D6DA08-2198-194F-8B57-C883F3E47026}" type="slidenum">
              <a:rPr kumimoji="1" lang="zh-CN" altLang="en-US" smtClean="0"/>
              <a:t>‹#›</a:t>
            </a:fld>
            <a:endParaRPr kumimoji="1" lang="zh-CN" altLang="en-US"/>
          </a:p>
        </p:txBody>
      </p:sp>
    </p:spTree>
    <p:extLst>
      <p:ext uri="{BB962C8B-B14F-4D97-AF65-F5344CB8AC3E}">
        <p14:creationId xmlns:p14="http://schemas.microsoft.com/office/powerpoint/2010/main" val="537647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_8">
    <p:bg>
      <p:bgPr>
        <a:solidFill>
          <a:schemeClr val="accent3">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11367202" cy="721395"/>
          </a:xfrm>
          <a:prstGeom prst="rect">
            <a:avLst/>
          </a:prstGeom>
          <a:ln w="12700" cmpd="sng">
            <a:noFill/>
          </a:ln>
        </p:spPr>
        <p:txBody>
          <a:bodyPr vert="horz" anchor="ctr">
            <a:noAutofit/>
          </a:bodyPr>
          <a:lstStyle>
            <a:lvl1pPr marL="0" indent="0" algn="l">
              <a:buNone/>
              <a:defRPr sz="3600" b="1">
                <a:solidFill>
                  <a:schemeClr val="bg1"/>
                </a:solidFill>
                <a:latin typeface="+mn-lt"/>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4" name="文本占位符 2"/>
          <p:cNvSpPr>
            <a:spLocks noGrp="1"/>
          </p:cNvSpPr>
          <p:nvPr>
            <p:ph idx="1"/>
          </p:nvPr>
        </p:nvSpPr>
        <p:spPr>
          <a:xfrm>
            <a:off x="322288" y="1417851"/>
            <a:ext cx="11367203" cy="4896451"/>
          </a:xfrm>
          <a:prstGeom prst="rect">
            <a:avLst/>
          </a:prstGeom>
        </p:spPr>
        <p:txBody>
          <a:bodyPr vert="horz" lIns="91440" tIns="45720" rIns="91440" bIns="45720" rtlCol="0">
            <a:normAutofit/>
          </a:bodyPr>
          <a:lstStyle>
            <a:lvl1pPr marL="285750" indent="-285750">
              <a:buFont typeface="Arial" charset="0"/>
              <a:buChar char="•"/>
              <a:defRPr sz="2800">
                <a:latin typeface="+mn-lt"/>
              </a:defRPr>
            </a:lvl1pPr>
            <a:lvl2pPr marL="742950" indent="-285750">
              <a:buFont typeface="Arial" charset="0"/>
              <a:buChar char="•"/>
              <a:defRPr sz="2400">
                <a:latin typeface="+mn-lt"/>
              </a:defRPr>
            </a:lvl2pPr>
            <a:lvl3pPr marL="1200150" indent="-285750">
              <a:buFont typeface="Arial" charset="0"/>
              <a:buChar char="•"/>
              <a:defRPr sz="2000">
                <a:latin typeface="+mn-lt"/>
              </a:defRPr>
            </a:lvl3pPr>
            <a:lvl4pPr marL="1657350" indent="-285750">
              <a:buFont typeface="Arial" charset="0"/>
              <a:buChar char="•"/>
              <a:defRPr>
                <a:latin typeface="+mn-lt"/>
              </a:defRPr>
            </a:lvl4pPr>
            <a:lvl5pPr marL="2114550" indent="-285750">
              <a:buFont typeface="Arial" charset="0"/>
              <a:buChar char="•"/>
              <a:defRPr sz="1600">
                <a:latin typeface="+mn-lt"/>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日期占位符 3"/>
          <p:cNvSpPr>
            <a:spLocks noGrp="1"/>
          </p:cNvSpPr>
          <p:nvPr>
            <p:ph type="dt" sz="half" idx="11"/>
          </p:nvPr>
        </p:nvSpPr>
        <p:spPr>
          <a:xfrm>
            <a:off x="838200" y="6356350"/>
            <a:ext cx="2743200" cy="365125"/>
          </a:xfrm>
        </p:spPr>
        <p:txBody>
          <a:bodyPr/>
          <a:lstStyle/>
          <a:p>
            <a:fld id="{B9D87EB0-5329-774D-8833-CD1B862D523C}" type="datetime1">
              <a:rPr kumimoji="1" lang="zh-CN" altLang="en-US" smtClean="0"/>
              <a:t>2019/9/11</a:t>
            </a:fld>
            <a:endParaRPr kumimoji="1" lang="zh-CN" altLang="en-US" dirty="0"/>
          </a:p>
        </p:txBody>
      </p:sp>
      <p:sp>
        <p:nvSpPr>
          <p:cNvPr id="6" name="页脚占位符 4"/>
          <p:cNvSpPr>
            <a:spLocks noGrp="1"/>
          </p:cNvSpPr>
          <p:nvPr>
            <p:ph type="ftr" sz="quarter" idx="12"/>
          </p:nvPr>
        </p:nvSpPr>
        <p:spPr>
          <a:xfrm>
            <a:off x="4038600" y="6356350"/>
            <a:ext cx="4114800" cy="365125"/>
          </a:xfrm>
        </p:spPr>
        <p:txBody>
          <a:bodyPr/>
          <a:lstStyle/>
          <a:p>
            <a:r>
              <a:rPr kumimoji="1" lang="en-US" altLang="zh-CN"/>
              <a:t>IPCCC 2016</a:t>
            </a:r>
            <a:endParaRPr kumimoji="1" lang="zh-CN" altLang="en-US" dirty="0"/>
          </a:p>
        </p:txBody>
      </p:sp>
      <p:sp>
        <p:nvSpPr>
          <p:cNvPr id="7" name="幻灯片编号占位符 5"/>
          <p:cNvSpPr>
            <a:spLocks noGrp="1"/>
          </p:cNvSpPr>
          <p:nvPr>
            <p:ph type="sldNum" sz="quarter" idx="13"/>
          </p:nvPr>
        </p:nvSpPr>
        <p:spPr>
          <a:xfrm>
            <a:off x="8610600" y="6356350"/>
            <a:ext cx="2743200" cy="365125"/>
          </a:xfrm>
        </p:spPr>
        <p:txBody>
          <a:bodyPr/>
          <a:lstStyle/>
          <a:p>
            <a:fld id="{33D6DA08-2198-194F-8B57-C883F3E47026}" type="slidenum">
              <a:rPr kumimoji="1" lang="zh-CN" altLang="en-US" smtClean="0"/>
              <a:t>‹#›</a:t>
            </a:fld>
            <a:endParaRPr kumimoji="1" lang="zh-CN" altLang="en-US"/>
          </a:p>
        </p:txBody>
      </p:sp>
    </p:spTree>
    <p:extLst>
      <p:ext uri="{BB962C8B-B14F-4D97-AF65-F5344CB8AC3E}">
        <p14:creationId xmlns:p14="http://schemas.microsoft.com/office/powerpoint/2010/main" val="1244155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74921E-5A57-3240-85FA-B41B31104CCF}" type="datetime1">
              <a:rPr kumimoji="1" lang="zh-CN" altLang="en-US" smtClean="0"/>
              <a:t>2019/9/11</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en-US" altLang="zh-CN"/>
              <a:t>IPCCC 2016</a:t>
            </a:r>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D6DA08-2198-194F-8B57-C883F3E47026}" type="slidenum">
              <a:rPr kumimoji="1" lang="zh-CN" altLang="en-US" smtClean="0"/>
              <a:t>‹#›</a:t>
            </a:fld>
            <a:endParaRPr kumimoji="1" lang="zh-CN" altLang="en-US"/>
          </a:p>
        </p:txBody>
      </p:sp>
    </p:spTree>
    <p:extLst>
      <p:ext uri="{BB962C8B-B14F-4D97-AF65-F5344CB8AC3E}">
        <p14:creationId xmlns:p14="http://schemas.microsoft.com/office/powerpoint/2010/main" val="1328228669"/>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4" r:id="rId3"/>
    <p:sldLayoutId id="2147483665" r:id="rId4"/>
    <p:sldLayoutId id="2147483666" r:id="rId5"/>
    <p:sldLayoutId id="2147483660" r:id="rId6"/>
    <p:sldLayoutId id="2147483661" r:id="rId7"/>
    <p:sldLayoutId id="2147483662"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6.tiff"/><Relationship Id="rId5" Type="http://schemas.openxmlformats.org/officeDocument/2006/relationships/image" Target="../media/image25.tiff"/><Relationship Id="rId4" Type="http://schemas.openxmlformats.org/officeDocument/2006/relationships/image" Target="../media/image24.tiff"/></Relationships>
</file>

<file path=ppt/slides/_rels/slide13.xml.rels><?xml version="1.0" encoding="UTF-8" standalone="yes"?>
<Relationships xmlns="http://schemas.openxmlformats.org/package/2006/relationships"><Relationship Id="rId3" Type="http://schemas.openxmlformats.org/officeDocument/2006/relationships/image" Target="../media/image26.tiff"/><Relationship Id="rId7" Type="http://schemas.openxmlformats.org/officeDocument/2006/relationships/image" Target="../media/image210.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00.png"/><Relationship Id="rId5" Type="http://schemas.openxmlformats.org/officeDocument/2006/relationships/image" Target="../media/image190.png"/><Relationship Id="rId4" Type="http://schemas.openxmlformats.org/officeDocument/2006/relationships/image" Target="../media/image27.tiff"/></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6.tiff"/></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6.tiff"/><Relationship Id="rId5" Type="http://schemas.openxmlformats.org/officeDocument/2006/relationships/image" Target="../media/image30.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openxmlformats.org/officeDocument/2006/relationships/image" Target="../media/image40.tiff"/><Relationship Id="rId3" Type="http://schemas.openxmlformats.org/officeDocument/2006/relationships/notesSlide" Target="../notesSlides/notesSlide18.xml"/><Relationship Id="rId7" Type="http://schemas.openxmlformats.org/officeDocument/2006/relationships/image" Target="../media/image39.tiff"/><Relationship Id="rId2" Type="http://schemas.openxmlformats.org/officeDocument/2006/relationships/slideLayout" Target="../slideLayouts/slideLayout6.xml"/><Relationship Id="rId1" Type="http://schemas.openxmlformats.org/officeDocument/2006/relationships/tags" Target="../tags/tag1.xml"/><Relationship Id="rId6" Type="http://schemas.openxmlformats.org/officeDocument/2006/relationships/image" Target="../media/image38.tiff"/><Relationship Id="rId5" Type="http://schemas.openxmlformats.org/officeDocument/2006/relationships/image" Target="../media/image37.tiff"/><Relationship Id="rId4" Type="http://schemas.openxmlformats.org/officeDocument/2006/relationships/image" Target="../media/image36.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48.emf"/></Relationships>
</file>

<file path=ppt/slides/_rels/slide27.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48.emf"/></Relationships>
</file>

<file path=ppt/slides/_rels/slide28.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48.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6.tiff"/></Relationships>
</file>

<file path=ppt/slides/_rels/slide30.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52.emf"/></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StanfordSNR/pantheon"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jpeg"/><Relationship Id="rId7" Type="http://schemas.openxmlformats.org/officeDocument/2006/relationships/image" Target="../media/image11.tiff"/><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526093" y="1122363"/>
            <a:ext cx="11311003" cy="2387600"/>
          </a:xfrm>
        </p:spPr>
        <p:txBody>
          <a:bodyPr>
            <a:noAutofit/>
          </a:bodyPr>
          <a:lstStyle/>
          <a:p>
            <a:r>
              <a:rPr kumimoji="1" lang="en-US" altLang="zh-CN" sz="4000" b="1" dirty="0">
                <a:ea typeface="Heiti SC Light" charset="-122"/>
                <a:cs typeface="Heiti SC Light" charset="-122"/>
              </a:rPr>
              <a:t>Dynamic TCP Initial Windows and Congestion Control Schemes through Reinforcement Learning</a:t>
            </a:r>
          </a:p>
        </p:txBody>
      </p:sp>
      <p:sp>
        <p:nvSpPr>
          <p:cNvPr id="4" name="文本框 3"/>
          <p:cNvSpPr txBox="1"/>
          <p:nvPr/>
        </p:nvSpPr>
        <p:spPr>
          <a:xfrm>
            <a:off x="7899400" y="3035300"/>
            <a:ext cx="184731" cy="369332"/>
          </a:xfrm>
          <a:prstGeom prst="rect">
            <a:avLst/>
          </a:prstGeom>
          <a:noFill/>
        </p:spPr>
        <p:txBody>
          <a:bodyPr wrap="none" rtlCol="0">
            <a:spAutoFit/>
          </a:bodyPr>
          <a:lstStyle/>
          <a:p>
            <a:endParaRPr kumimoji="1" lang="zh-CN" altLang="en-US" dirty="0"/>
          </a:p>
        </p:txBody>
      </p:sp>
      <p:sp>
        <p:nvSpPr>
          <p:cNvPr id="20" name="副标题 2"/>
          <p:cNvSpPr>
            <a:spLocks noGrp="1"/>
          </p:cNvSpPr>
          <p:nvPr>
            <p:ph type="subTitle" idx="1"/>
          </p:nvPr>
        </p:nvSpPr>
        <p:spPr>
          <a:xfrm>
            <a:off x="1523999" y="3602038"/>
            <a:ext cx="10012471" cy="1655762"/>
          </a:xfrm>
        </p:spPr>
        <p:txBody>
          <a:bodyPr/>
          <a:lstStyle/>
          <a:p>
            <a:r>
              <a:rPr lang="fr-FR" altLang="zh-CN" dirty="0">
                <a:solidFill>
                  <a:schemeClr val="bg1">
                    <a:lumMod val="50000"/>
                  </a:schemeClr>
                </a:solidFill>
              </a:rPr>
              <a:t>Xiaohui Nie </a:t>
            </a:r>
            <a:r>
              <a:rPr lang="fr-FR" altLang="zh-CN" baseline="30000" dirty="0">
                <a:solidFill>
                  <a:schemeClr val="bg1">
                    <a:lumMod val="50000"/>
                  </a:schemeClr>
                </a:solidFill>
              </a:rPr>
              <a:t>†</a:t>
            </a:r>
            <a:r>
              <a:rPr lang="fr-FR" altLang="zh-CN" dirty="0">
                <a:solidFill>
                  <a:schemeClr val="bg1">
                    <a:lumMod val="50000"/>
                  </a:schemeClr>
                </a:solidFill>
              </a:rPr>
              <a:t>, Youjian Zhao</a:t>
            </a:r>
            <a:r>
              <a:rPr lang="fr-FR" altLang="zh-CN" baseline="30000" dirty="0">
                <a:solidFill>
                  <a:schemeClr val="bg1">
                    <a:lumMod val="50000"/>
                  </a:schemeClr>
                </a:solidFill>
              </a:rPr>
              <a:t>†</a:t>
            </a:r>
            <a:r>
              <a:rPr lang="fr-FR" altLang="zh-CN" dirty="0">
                <a:solidFill>
                  <a:schemeClr val="bg1">
                    <a:lumMod val="50000"/>
                  </a:schemeClr>
                </a:solidFill>
              </a:rPr>
              <a:t>, </a:t>
            </a:r>
            <a:r>
              <a:rPr lang="fr-FR" altLang="zh-CN" dirty="0" err="1">
                <a:solidFill>
                  <a:schemeClr val="bg1">
                    <a:lumMod val="50000"/>
                  </a:schemeClr>
                </a:solidFill>
              </a:rPr>
              <a:t>Zhihan</a:t>
            </a:r>
            <a:r>
              <a:rPr lang="fr-FR" altLang="zh-CN" dirty="0">
                <a:solidFill>
                  <a:schemeClr val="bg1">
                    <a:lumMod val="50000"/>
                  </a:schemeClr>
                </a:solidFill>
              </a:rPr>
              <a:t> Li</a:t>
            </a:r>
            <a:r>
              <a:rPr lang="fr-FR" altLang="zh-CN" baseline="30000" dirty="0">
                <a:solidFill>
                  <a:schemeClr val="bg1">
                    <a:lumMod val="50000"/>
                  </a:schemeClr>
                </a:solidFill>
              </a:rPr>
              <a:t>†</a:t>
            </a:r>
            <a:r>
              <a:rPr lang="fr-FR" altLang="zh-CN" dirty="0">
                <a:solidFill>
                  <a:schemeClr val="bg1">
                    <a:lumMod val="50000"/>
                  </a:schemeClr>
                </a:solidFill>
              </a:rPr>
              <a:t> </a:t>
            </a:r>
            <a:r>
              <a:rPr lang="en-US" altLang="zh-CN" dirty="0">
                <a:solidFill>
                  <a:schemeClr val="bg1">
                    <a:lumMod val="50000"/>
                  </a:schemeClr>
                </a:solidFill>
              </a:rPr>
              <a:t>, </a:t>
            </a:r>
            <a:r>
              <a:rPr lang="en-US" altLang="zh-CN" dirty="0" err="1">
                <a:solidFill>
                  <a:schemeClr val="bg1">
                    <a:lumMod val="50000"/>
                  </a:schemeClr>
                </a:solidFill>
              </a:rPr>
              <a:t>Guo</a:t>
            </a:r>
            <a:r>
              <a:rPr lang="en-US" altLang="zh-CN" dirty="0">
                <a:solidFill>
                  <a:schemeClr val="bg1">
                    <a:lumMod val="50000"/>
                  </a:schemeClr>
                </a:solidFill>
              </a:rPr>
              <a:t> Chen</a:t>
            </a:r>
            <a:r>
              <a:rPr lang="zh-CN" altLang="en-US" dirty="0">
                <a:solidFill>
                  <a:schemeClr val="bg1">
                    <a:lumMod val="50000"/>
                  </a:schemeClr>
                </a:solidFill>
              </a:rPr>
              <a:t>*</a:t>
            </a:r>
            <a:r>
              <a:rPr lang="en-US" altLang="zh-CN" dirty="0">
                <a:solidFill>
                  <a:schemeClr val="bg1">
                    <a:lumMod val="50000"/>
                  </a:schemeClr>
                </a:solidFill>
              </a:rPr>
              <a:t>,  </a:t>
            </a:r>
          </a:p>
          <a:p>
            <a:r>
              <a:rPr lang="fr-FR" altLang="zh-CN" dirty="0" err="1">
                <a:solidFill>
                  <a:schemeClr val="bg1">
                    <a:lumMod val="50000"/>
                  </a:schemeClr>
                </a:solidFill>
              </a:rPr>
              <a:t>Kaixin</a:t>
            </a:r>
            <a:r>
              <a:rPr lang="fr-FR" altLang="zh-CN" dirty="0">
                <a:solidFill>
                  <a:schemeClr val="bg1">
                    <a:lumMod val="50000"/>
                  </a:schemeClr>
                </a:solidFill>
              </a:rPr>
              <a:t> Sui</a:t>
            </a:r>
            <a:r>
              <a:rPr lang="fr-FR" altLang="zh-CN" baseline="30000" dirty="0">
                <a:solidFill>
                  <a:schemeClr val="bg1">
                    <a:lumMod val="50000"/>
                  </a:schemeClr>
                </a:solidFill>
              </a:rPr>
              <a:t>¶</a:t>
            </a:r>
            <a:r>
              <a:rPr lang="fr-FR" altLang="zh-CN" dirty="0">
                <a:solidFill>
                  <a:schemeClr val="bg1">
                    <a:lumMod val="50000"/>
                  </a:schemeClr>
                </a:solidFill>
              </a:rPr>
              <a:t> </a:t>
            </a:r>
            <a:r>
              <a:rPr lang="en-US" altLang="zh-CN" dirty="0">
                <a:solidFill>
                  <a:schemeClr val="bg1">
                    <a:lumMod val="50000"/>
                  </a:schemeClr>
                </a:solidFill>
              </a:rPr>
              <a:t>, </a:t>
            </a:r>
            <a:r>
              <a:rPr lang="fr-FR" altLang="zh-CN" dirty="0">
                <a:solidFill>
                  <a:schemeClr val="bg1">
                    <a:lumMod val="50000"/>
                  </a:schemeClr>
                </a:solidFill>
              </a:rPr>
              <a:t>Jiyang Zhang</a:t>
            </a:r>
            <a:r>
              <a:rPr lang="fr-FR" altLang="zh-CN" baseline="30000" dirty="0">
                <a:solidFill>
                  <a:schemeClr val="bg1">
                    <a:lumMod val="50000"/>
                  </a:schemeClr>
                </a:solidFill>
              </a:rPr>
              <a:t>‡</a:t>
            </a:r>
            <a:r>
              <a:rPr lang="fr-FR" altLang="zh-CN" dirty="0">
                <a:solidFill>
                  <a:schemeClr val="bg1">
                    <a:lumMod val="50000"/>
                  </a:schemeClr>
                </a:solidFill>
              </a:rPr>
              <a:t>, </a:t>
            </a:r>
            <a:r>
              <a:rPr lang="fr-FR" altLang="zh-CN" dirty="0" err="1">
                <a:solidFill>
                  <a:schemeClr val="bg1">
                    <a:lumMod val="50000"/>
                  </a:schemeClr>
                </a:solidFill>
              </a:rPr>
              <a:t>Zijie</a:t>
            </a:r>
            <a:r>
              <a:rPr lang="fr-FR" altLang="zh-CN" dirty="0">
                <a:solidFill>
                  <a:schemeClr val="bg1">
                    <a:lumMod val="50000"/>
                  </a:schemeClr>
                </a:solidFill>
              </a:rPr>
              <a:t> </a:t>
            </a:r>
            <a:r>
              <a:rPr lang="fr-FR" altLang="zh-CN" dirty="0" err="1">
                <a:solidFill>
                  <a:schemeClr val="bg1">
                    <a:lumMod val="50000"/>
                  </a:schemeClr>
                </a:solidFill>
              </a:rPr>
              <a:t>Ye</a:t>
            </a:r>
            <a:r>
              <a:rPr lang="fr-FR" altLang="zh-CN" baseline="30000" dirty="0">
                <a:solidFill>
                  <a:schemeClr val="bg1">
                    <a:lumMod val="50000"/>
                  </a:schemeClr>
                </a:solidFill>
              </a:rPr>
              <a:t> †</a:t>
            </a:r>
            <a:r>
              <a:rPr lang="fr-FR" altLang="zh-CN" dirty="0">
                <a:solidFill>
                  <a:schemeClr val="bg1">
                    <a:lumMod val="50000"/>
                  </a:schemeClr>
                </a:solidFill>
              </a:rPr>
              <a:t>,Dan Pei</a:t>
            </a:r>
            <a:r>
              <a:rPr lang="fr-FR" altLang="zh-CN" baseline="30000" dirty="0">
                <a:solidFill>
                  <a:schemeClr val="bg1">
                    <a:lumMod val="50000"/>
                  </a:schemeClr>
                </a:solidFill>
              </a:rPr>
              <a:t> †</a:t>
            </a:r>
            <a:endParaRPr kumimoji="1" lang="zh-CN" altLang="en-US" baseline="30000" dirty="0">
              <a:solidFill>
                <a:schemeClr val="bg1">
                  <a:lumMod val="50000"/>
                </a:schemeClr>
              </a:solidFill>
            </a:endParaRPr>
          </a:p>
        </p:txBody>
      </p:sp>
      <p:pic>
        <p:nvPicPr>
          <p:cNvPr id="21" name="图片 2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10187" y="5426365"/>
            <a:ext cx="1789200" cy="720000"/>
          </a:xfrm>
          <a:prstGeom prst="rect">
            <a:avLst/>
          </a:prstGeom>
        </p:spPr>
      </p:pic>
      <p:pic>
        <p:nvPicPr>
          <p:cNvPr id="22" name="图片 2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119398" y="5316475"/>
            <a:ext cx="2104111" cy="720000"/>
          </a:xfrm>
          <a:prstGeom prst="rect">
            <a:avLst/>
          </a:prstGeom>
        </p:spPr>
      </p:pic>
      <p:sp>
        <p:nvSpPr>
          <p:cNvPr id="23" name="矩形 22"/>
          <p:cNvSpPr/>
          <p:nvPr/>
        </p:nvSpPr>
        <p:spPr>
          <a:xfrm>
            <a:off x="8416997" y="5250550"/>
            <a:ext cx="327334" cy="369332"/>
          </a:xfrm>
          <a:prstGeom prst="rect">
            <a:avLst/>
          </a:prstGeom>
        </p:spPr>
        <p:txBody>
          <a:bodyPr wrap="none">
            <a:spAutoFit/>
          </a:bodyPr>
          <a:lstStyle/>
          <a:p>
            <a:r>
              <a:rPr lang="fr-FR" altLang="zh-CN" baseline="30000" dirty="0">
                <a:solidFill>
                  <a:schemeClr val="bg1">
                    <a:lumMod val="50000"/>
                  </a:schemeClr>
                </a:solidFill>
              </a:rPr>
              <a:t>¶</a:t>
            </a:r>
            <a:r>
              <a:rPr lang="fr-FR" altLang="zh-CN" dirty="0">
                <a:solidFill>
                  <a:schemeClr val="bg1">
                    <a:lumMod val="50000"/>
                  </a:schemeClr>
                </a:solidFill>
              </a:rPr>
              <a:t> </a:t>
            </a:r>
            <a:endParaRPr lang="zh-CN" altLang="en-US" dirty="0"/>
          </a:p>
        </p:txBody>
      </p:sp>
      <p:sp>
        <p:nvSpPr>
          <p:cNvPr id="24" name="矩形 23"/>
          <p:cNvSpPr/>
          <p:nvPr/>
        </p:nvSpPr>
        <p:spPr>
          <a:xfrm>
            <a:off x="11101979" y="5210820"/>
            <a:ext cx="300082" cy="369332"/>
          </a:xfrm>
          <a:prstGeom prst="rect">
            <a:avLst/>
          </a:prstGeom>
        </p:spPr>
        <p:txBody>
          <a:bodyPr wrap="none">
            <a:spAutoFit/>
          </a:bodyPr>
          <a:lstStyle/>
          <a:p>
            <a:r>
              <a:rPr lang="fr-FR" altLang="zh-CN" dirty="0">
                <a:solidFill>
                  <a:schemeClr val="bg1">
                    <a:lumMod val="50000"/>
                  </a:schemeClr>
                </a:solidFill>
              </a:rPr>
              <a:t>‡</a:t>
            </a:r>
            <a:endParaRPr kumimoji="1" lang="zh-CN" altLang="en-US" dirty="0">
              <a:solidFill>
                <a:schemeClr val="bg1">
                  <a:lumMod val="50000"/>
                </a:schemeClr>
              </a:solidFill>
            </a:endParaRPr>
          </a:p>
        </p:txBody>
      </p:sp>
      <p:pic>
        <p:nvPicPr>
          <p:cNvPr id="25" name="Picture 2" descr="“msra”的图片搜索结果"/>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703629" y="5362484"/>
            <a:ext cx="1800000" cy="731251"/>
          </a:xfrm>
          <a:prstGeom prst="rect">
            <a:avLst/>
          </a:prstGeom>
          <a:noFill/>
          <a:extLst>
            <a:ext uri="{909E8E84-426E-40DD-AFC4-6F175D3DCCD1}">
              <a14:hiddenFill xmlns:a14="http://schemas.microsoft.com/office/drawing/2010/main">
                <a:solidFill>
                  <a:srgbClr val="FFFFFF"/>
                </a:solidFill>
              </a14:hiddenFill>
            </a:ext>
          </a:extLst>
        </p:spPr>
      </p:pic>
      <p:sp>
        <p:nvSpPr>
          <p:cNvPr id="26" name="矩形 25"/>
          <p:cNvSpPr/>
          <p:nvPr/>
        </p:nvSpPr>
        <p:spPr>
          <a:xfrm>
            <a:off x="3013534" y="5297131"/>
            <a:ext cx="287258" cy="461665"/>
          </a:xfrm>
          <a:prstGeom prst="rect">
            <a:avLst/>
          </a:prstGeom>
        </p:spPr>
        <p:txBody>
          <a:bodyPr wrap="none">
            <a:spAutoFit/>
          </a:bodyPr>
          <a:lstStyle/>
          <a:p>
            <a:r>
              <a:rPr lang="fr-FR" altLang="zh-CN" sz="2400" baseline="30000" dirty="0">
                <a:solidFill>
                  <a:schemeClr val="bg1">
                    <a:lumMod val="50000"/>
                  </a:schemeClr>
                </a:solidFill>
              </a:rPr>
              <a:t>†</a:t>
            </a:r>
            <a:endParaRPr lang="zh-CN" altLang="en-US" sz="2400" dirty="0"/>
          </a:p>
        </p:txBody>
      </p:sp>
      <p:sp>
        <p:nvSpPr>
          <p:cNvPr id="27" name="矩形 26"/>
          <p:cNvSpPr/>
          <p:nvPr/>
        </p:nvSpPr>
        <p:spPr>
          <a:xfrm>
            <a:off x="5767277" y="5241699"/>
            <a:ext cx="142031" cy="369332"/>
          </a:xfrm>
          <a:prstGeom prst="rect">
            <a:avLst/>
          </a:prstGeom>
        </p:spPr>
        <p:txBody>
          <a:bodyPr wrap="square">
            <a:spAutoFit/>
          </a:bodyPr>
          <a:lstStyle/>
          <a:p>
            <a:r>
              <a:rPr lang="zh-CN" altLang="en-US" dirty="0">
                <a:solidFill>
                  <a:schemeClr val="bg1">
                    <a:lumMod val="50000"/>
                  </a:schemeClr>
                </a:solidFill>
              </a:rPr>
              <a:t>*</a:t>
            </a:r>
          </a:p>
        </p:txBody>
      </p:sp>
      <p:pic>
        <p:nvPicPr>
          <p:cNvPr id="1028" name="Picture 4" descr="http://img.sucaifengbao.com/vector/logosjbz/31_265_bl.jp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025103" y="5426365"/>
            <a:ext cx="1800000" cy="640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62067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The basic idea of RL </a:t>
            </a:r>
            <a:endParaRPr kumimoji="1" lang="zh-CN" altLang="en-US" dirty="0"/>
          </a:p>
        </p:txBody>
      </p:sp>
      <p:sp>
        <p:nvSpPr>
          <p:cNvPr id="3" name="内容占位符 2"/>
          <p:cNvSpPr>
            <a:spLocks noGrp="1"/>
          </p:cNvSpPr>
          <p:nvPr>
            <p:ph idx="1"/>
          </p:nvPr>
        </p:nvSpPr>
        <p:spPr/>
        <p:txBody>
          <a:bodyPr/>
          <a:lstStyle/>
          <a:p>
            <a:r>
              <a:rPr lang="en-US" altLang="zh-CN" sz="2400" b="1" dirty="0"/>
              <a:t>Reinforcement Learning: </a:t>
            </a:r>
            <a:r>
              <a:rPr lang="en-US" altLang="zh-CN" sz="2400" dirty="0"/>
              <a:t>Learning the optimal mapping from situations to actions.</a:t>
            </a:r>
          </a:p>
          <a:p>
            <a:endParaRPr kumimoji="1" lang="zh-CN" altLang="en-US" dirty="0"/>
          </a:p>
        </p:txBody>
      </p:sp>
      <p:sp>
        <p:nvSpPr>
          <p:cNvPr id="4" name="幻灯片编号占位符 3"/>
          <p:cNvSpPr>
            <a:spLocks noGrp="1"/>
          </p:cNvSpPr>
          <p:nvPr>
            <p:ph type="sldNum" sz="quarter" idx="13"/>
          </p:nvPr>
        </p:nvSpPr>
        <p:spPr/>
        <p:txBody>
          <a:bodyPr/>
          <a:lstStyle/>
          <a:p>
            <a:fld id="{33D6DA08-2198-194F-8B57-C883F3E47026}" type="slidenum">
              <a:rPr kumimoji="1" lang="zh-CN" altLang="en-US" smtClean="0"/>
              <a:t>10</a:t>
            </a:fld>
            <a:endParaRPr kumimoji="1" lang="zh-CN" altLang="en-US"/>
          </a:p>
        </p:txBody>
      </p:sp>
      <p:sp>
        <p:nvSpPr>
          <p:cNvPr id="5" name="TextBox 37"/>
          <p:cNvSpPr txBox="1"/>
          <p:nvPr/>
        </p:nvSpPr>
        <p:spPr>
          <a:xfrm>
            <a:off x="459981" y="5714222"/>
            <a:ext cx="4244432" cy="400110"/>
          </a:xfrm>
          <a:prstGeom prst="rect">
            <a:avLst/>
          </a:prstGeom>
          <a:noFill/>
        </p:spPr>
        <p:txBody>
          <a:bodyPr wrap="none" rtlCol="0">
            <a:spAutoFit/>
          </a:bodyPr>
          <a:lstStyle/>
          <a:p>
            <a:r>
              <a:rPr lang="en-US" sz="2000" dirty="0"/>
              <a:t>Goal: maximize the cumulative reward </a:t>
            </a:r>
            <a:endParaRPr lang="en-US" sz="2000" i="1" dirty="0"/>
          </a:p>
        </p:txBody>
      </p:sp>
      <p:cxnSp>
        <p:nvCxnSpPr>
          <p:cNvPr id="6" name="Straight Arrow Connector 24"/>
          <p:cNvCxnSpPr/>
          <p:nvPr/>
        </p:nvCxnSpPr>
        <p:spPr>
          <a:xfrm flipV="1">
            <a:off x="4584422" y="3720856"/>
            <a:ext cx="1987779" cy="2352"/>
          </a:xfrm>
          <a:prstGeom prst="straightConnector1">
            <a:avLst/>
          </a:prstGeom>
          <a:ln w="22860" cmpd="sng">
            <a:solidFill>
              <a:srgbClr val="000000"/>
            </a:solidFill>
            <a:headEnd type="none" w="med" len="lg"/>
            <a:tailEnd type="triangle" w="med" len="lg"/>
          </a:ln>
          <a:effectLst/>
        </p:spPr>
        <p:style>
          <a:lnRef idx="2">
            <a:schemeClr val="accent1"/>
          </a:lnRef>
          <a:fillRef idx="0">
            <a:schemeClr val="accent1"/>
          </a:fillRef>
          <a:effectRef idx="1">
            <a:schemeClr val="accent1"/>
          </a:effectRef>
          <a:fontRef idx="minor">
            <a:schemeClr val="tx1"/>
          </a:fontRef>
        </p:style>
      </p:cxnSp>
      <p:grpSp>
        <p:nvGrpSpPr>
          <p:cNvPr id="7" name="Group 4"/>
          <p:cNvGrpSpPr/>
          <p:nvPr/>
        </p:nvGrpSpPr>
        <p:grpSpPr>
          <a:xfrm>
            <a:off x="4069848" y="4252149"/>
            <a:ext cx="3378709" cy="697232"/>
            <a:chOff x="2721219" y="3280904"/>
            <a:chExt cx="3378709" cy="822983"/>
          </a:xfrm>
        </p:grpSpPr>
        <p:cxnSp>
          <p:nvCxnSpPr>
            <p:cNvPr id="8" name="Straight Arrow Connector 28"/>
            <p:cNvCxnSpPr/>
            <p:nvPr/>
          </p:nvCxnSpPr>
          <p:spPr>
            <a:xfrm flipH="1" flipV="1">
              <a:off x="6097765" y="3280904"/>
              <a:ext cx="2162" cy="820877"/>
            </a:xfrm>
            <a:prstGeom prst="straightConnector1">
              <a:avLst/>
            </a:prstGeom>
            <a:ln w="2286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29"/>
            <p:cNvCxnSpPr/>
            <p:nvPr/>
          </p:nvCxnSpPr>
          <p:spPr>
            <a:xfrm flipV="1">
              <a:off x="2721219" y="3280904"/>
              <a:ext cx="0" cy="820877"/>
            </a:xfrm>
            <a:prstGeom prst="straightConnector1">
              <a:avLst/>
            </a:prstGeom>
            <a:ln w="2286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30"/>
            <p:cNvCxnSpPr/>
            <p:nvPr/>
          </p:nvCxnSpPr>
          <p:spPr>
            <a:xfrm flipH="1" flipV="1">
              <a:off x="2721220" y="4101981"/>
              <a:ext cx="3378708" cy="1906"/>
            </a:xfrm>
            <a:prstGeom prst="straightConnector1">
              <a:avLst/>
            </a:prstGeom>
            <a:ln w="2286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grpSp>
      <p:sp>
        <p:nvSpPr>
          <p:cNvPr id="11" name="Rectangle 33"/>
          <p:cNvSpPr/>
          <p:nvPr/>
        </p:nvSpPr>
        <p:spPr>
          <a:xfrm>
            <a:off x="3555275" y="3057010"/>
            <a:ext cx="1029150" cy="1199842"/>
          </a:xfrm>
          <a:prstGeom prst="rect">
            <a:avLst/>
          </a:prstGeom>
          <a:noFill/>
          <a:ln w="2286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Agent</a:t>
            </a:r>
          </a:p>
        </p:txBody>
      </p:sp>
      <p:sp>
        <p:nvSpPr>
          <p:cNvPr id="12" name="Rectangle 34"/>
          <p:cNvSpPr/>
          <p:nvPr/>
        </p:nvSpPr>
        <p:spPr>
          <a:xfrm>
            <a:off x="6572201" y="3052306"/>
            <a:ext cx="1688092" cy="1204545"/>
          </a:xfrm>
          <a:prstGeom prst="rect">
            <a:avLst/>
          </a:prstGeom>
          <a:noFill/>
          <a:ln w="2286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Environment</a:t>
            </a:r>
          </a:p>
        </p:txBody>
      </p:sp>
      <p:grpSp>
        <p:nvGrpSpPr>
          <p:cNvPr id="13" name="Group 5"/>
          <p:cNvGrpSpPr/>
          <p:nvPr/>
        </p:nvGrpSpPr>
        <p:grpSpPr>
          <a:xfrm>
            <a:off x="4067688" y="2463170"/>
            <a:ext cx="3380868" cy="595022"/>
            <a:chOff x="2719059" y="1431657"/>
            <a:chExt cx="3380868" cy="655291"/>
          </a:xfrm>
        </p:grpSpPr>
        <p:cxnSp>
          <p:nvCxnSpPr>
            <p:cNvPr id="14" name="Straight Arrow Connector 27"/>
            <p:cNvCxnSpPr/>
            <p:nvPr/>
          </p:nvCxnSpPr>
          <p:spPr>
            <a:xfrm flipH="1">
              <a:off x="2720466" y="1432832"/>
              <a:ext cx="754" cy="654116"/>
            </a:xfrm>
            <a:prstGeom prst="straightConnector1">
              <a:avLst/>
            </a:prstGeom>
            <a:ln w="2286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35"/>
            <p:cNvCxnSpPr/>
            <p:nvPr/>
          </p:nvCxnSpPr>
          <p:spPr>
            <a:xfrm flipH="1" flipV="1">
              <a:off x="2719059" y="1431657"/>
              <a:ext cx="3378708" cy="1906"/>
            </a:xfrm>
            <a:prstGeom prst="straightConnector1">
              <a:avLst/>
            </a:prstGeom>
            <a:ln w="2286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36"/>
            <p:cNvCxnSpPr/>
            <p:nvPr/>
          </p:nvCxnSpPr>
          <p:spPr>
            <a:xfrm flipH="1" flipV="1">
              <a:off x="6097765" y="1431657"/>
              <a:ext cx="2162" cy="649203"/>
            </a:xfrm>
            <a:prstGeom prst="straightConnector1">
              <a:avLst/>
            </a:prstGeom>
            <a:ln w="2286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grpSp>
      <p:grpSp>
        <p:nvGrpSpPr>
          <p:cNvPr id="17" name="Group 8"/>
          <p:cNvGrpSpPr/>
          <p:nvPr/>
        </p:nvGrpSpPr>
        <p:grpSpPr>
          <a:xfrm>
            <a:off x="4704413" y="4463154"/>
            <a:ext cx="1808251" cy="400111"/>
            <a:chOff x="3385864" y="3533294"/>
            <a:chExt cx="1808251" cy="400111"/>
          </a:xfrm>
        </p:grpSpPr>
        <p:sp>
          <p:nvSpPr>
            <p:cNvPr id="18" name="TextBox 31"/>
            <p:cNvSpPr txBox="1"/>
            <p:nvPr/>
          </p:nvSpPr>
          <p:spPr>
            <a:xfrm>
              <a:off x="3385864" y="3533294"/>
              <a:ext cx="1681294" cy="400111"/>
            </a:xfrm>
            <a:prstGeom prst="rect">
              <a:avLst/>
            </a:prstGeom>
            <a:noFill/>
          </p:spPr>
          <p:txBody>
            <a:bodyPr wrap="none" rtlCol="0">
              <a:spAutoFit/>
            </a:bodyPr>
            <a:lstStyle/>
            <a:p>
              <a:r>
                <a:rPr lang="en-US" sz="2000" dirty="0"/>
                <a:t>Observe state </a:t>
              </a:r>
              <a:endParaRPr lang="en-US" sz="2000" i="1" dirty="0">
                <a:latin typeface="Cambria Math" charset="0"/>
                <a:ea typeface="Cambria Math" charset="0"/>
                <a:cs typeface="Cambria Math" charset="0"/>
              </a:endParaRPr>
            </a:p>
          </p:txBody>
        </p:sp>
        <p:pic>
          <p:nvPicPr>
            <p:cNvPr id="19" name="Picture 3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47181" y="3640897"/>
              <a:ext cx="246934" cy="257954"/>
            </a:xfrm>
            <a:prstGeom prst="rect">
              <a:avLst/>
            </a:prstGeom>
          </p:spPr>
        </p:pic>
      </p:grpSp>
      <p:grpSp>
        <p:nvGrpSpPr>
          <p:cNvPr id="20" name="Group 7"/>
          <p:cNvGrpSpPr/>
          <p:nvPr/>
        </p:nvGrpSpPr>
        <p:grpSpPr>
          <a:xfrm>
            <a:off x="4734493" y="3263972"/>
            <a:ext cx="1577691" cy="400111"/>
            <a:chOff x="3385864" y="2292728"/>
            <a:chExt cx="1577691" cy="400111"/>
          </a:xfrm>
        </p:grpSpPr>
        <p:sp>
          <p:nvSpPr>
            <p:cNvPr id="21" name="TextBox 26"/>
            <p:cNvSpPr txBox="1"/>
            <p:nvPr/>
          </p:nvSpPr>
          <p:spPr>
            <a:xfrm>
              <a:off x="3385864" y="2292728"/>
              <a:ext cx="1355499" cy="400111"/>
            </a:xfrm>
            <a:prstGeom prst="rect">
              <a:avLst/>
            </a:prstGeom>
            <a:noFill/>
          </p:spPr>
          <p:txBody>
            <a:bodyPr wrap="none" rtlCol="0">
              <a:spAutoFit/>
            </a:bodyPr>
            <a:lstStyle/>
            <a:p>
              <a:r>
                <a:rPr lang="en-US" sz="2000" dirty="0"/>
                <a:t>Take action</a:t>
              </a:r>
              <a:endParaRPr lang="en-US" sz="2000" i="1" dirty="0">
                <a:latin typeface="Cambria Math" charset="0"/>
                <a:ea typeface="Cambria Math" charset="0"/>
                <a:cs typeface="Cambria Math" charset="0"/>
              </a:endParaRPr>
            </a:p>
          </p:txBody>
        </p:sp>
        <p:pic>
          <p:nvPicPr>
            <p:cNvPr id="22" name="Picture 3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80626" y="2401716"/>
              <a:ext cx="282929" cy="260371"/>
            </a:xfrm>
            <a:prstGeom prst="rect">
              <a:avLst/>
            </a:prstGeom>
          </p:spPr>
        </p:pic>
      </p:grpSp>
      <p:grpSp>
        <p:nvGrpSpPr>
          <p:cNvPr id="23" name="Group 6"/>
          <p:cNvGrpSpPr/>
          <p:nvPr/>
        </p:nvGrpSpPr>
        <p:grpSpPr>
          <a:xfrm>
            <a:off x="5135424" y="2053442"/>
            <a:ext cx="1160386" cy="400111"/>
            <a:chOff x="3803169" y="1014144"/>
            <a:chExt cx="1160386" cy="400111"/>
          </a:xfrm>
        </p:grpSpPr>
        <p:sp>
          <p:nvSpPr>
            <p:cNvPr id="24" name="TextBox 32"/>
            <p:cNvSpPr txBox="1"/>
            <p:nvPr/>
          </p:nvSpPr>
          <p:spPr>
            <a:xfrm>
              <a:off x="3803169" y="1014144"/>
              <a:ext cx="971420" cy="400111"/>
            </a:xfrm>
            <a:prstGeom prst="rect">
              <a:avLst/>
            </a:prstGeom>
            <a:noFill/>
          </p:spPr>
          <p:txBody>
            <a:bodyPr wrap="none" rtlCol="0">
              <a:spAutoFit/>
            </a:bodyPr>
            <a:lstStyle/>
            <a:p>
              <a:r>
                <a:rPr lang="en-US" sz="2000" dirty="0"/>
                <a:t>Reward</a:t>
              </a:r>
              <a:endParaRPr lang="en-US" sz="2000" i="1" dirty="0">
                <a:latin typeface="Cambria Math" charset="0"/>
                <a:ea typeface="Cambria Math" charset="0"/>
                <a:cs typeface="Cambria Math" charset="0"/>
              </a:endParaRPr>
            </a:p>
          </p:txBody>
        </p:sp>
        <p:pic>
          <p:nvPicPr>
            <p:cNvPr id="25" name="Picture 4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736457" y="1126955"/>
              <a:ext cx="227098" cy="233207"/>
            </a:xfrm>
            <a:prstGeom prst="rect">
              <a:avLst/>
            </a:prstGeom>
          </p:spPr>
        </p:pic>
      </p:grpSp>
      <p:pic>
        <p:nvPicPr>
          <p:cNvPr id="26" name="Picture 41"/>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6846" y="5494062"/>
            <a:ext cx="639120" cy="565101"/>
          </a:xfrm>
          <a:prstGeom prst="rect">
            <a:avLst/>
          </a:prstGeom>
        </p:spPr>
      </p:pic>
    </p:spTree>
    <p:extLst>
      <p:ext uri="{BB962C8B-B14F-4D97-AF65-F5344CB8AC3E}">
        <p14:creationId xmlns:p14="http://schemas.microsoft.com/office/powerpoint/2010/main" val="1958499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Overview of TCL-RL </a:t>
            </a:r>
            <a:endParaRPr kumimoji="1" lang="zh-CN" altLang="en-US" dirty="0"/>
          </a:p>
        </p:txBody>
      </p:sp>
      <p:sp>
        <p:nvSpPr>
          <p:cNvPr id="52" name="内容占位符 51"/>
          <p:cNvSpPr>
            <a:spLocks noGrp="1"/>
          </p:cNvSpPr>
          <p:nvPr>
            <p:ph idx="1"/>
          </p:nvPr>
        </p:nvSpPr>
        <p:spPr/>
        <p:txBody>
          <a:bodyPr/>
          <a:lstStyle/>
          <a:p>
            <a:r>
              <a:rPr kumimoji="1" lang="en-US" altLang="zh-CN" sz="2400" b="1" dirty="0"/>
              <a:t>For short flow transmissions:</a:t>
            </a:r>
          </a:p>
          <a:p>
            <a:pPr lvl="1"/>
            <a:r>
              <a:rPr kumimoji="1" lang="en-US" altLang="zh-CN" sz="2000" dirty="0"/>
              <a:t>TCP-RL configures IW through </a:t>
            </a:r>
            <a:r>
              <a:rPr kumimoji="1" lang="en-US" altLang="zh-CN" sz="2000" b="1" dirty="0">
                <a:solidFill>
                  <a:srgbClr val="C00000"/>
                </a:solidFill>
              </a:rPr>
              <a:t>group-based RL </a:t>
            </a:r>
            <a:r>
              <a:rPr kumimoji="1" lang="en-US" altLang="zh-CN" sz="2000" dirty="0"/>
              <a:t>at a </a:t>
            </a:r>
            <a:r>
              <a:rPr kumimoji="1" lang="en-US" altLang="zh-CN" sz="2000" b="1" dirty="0">
                <a:solidFill>
                  <a:srgbClr val="C00000"/>
                </a:solidFill>
              </a:rPr>
              <a:t>user-group (same subnet, ISP, etc.) level .</a:t>
            </a:r>
            <a:endParaRPr kumimoji="1" lang="en-US" altLang="zh-CN" sz="2400" b="1" dirty="0"/>
          </a:p>
          <a:p>
            <a:r>
              <a:rPr kumimoji="1" lang="en-US" altLang="zh-CN" sz="2400" b="1" dirty="0"/>
              <a:t>For long flow transmissions:</a:t>
            </a:r>
          </a:p>
          <a:p>
            <a:pPr lvl="1"/>
            <a:r>
              <a:rPr kumimoji="1" lang="en-US" altLang="zh-CN" sz="2000" dirty="0"/>
              <a:t>TCP-RL configures CC through </a:t>
            </a:r>
            <a:r>
              <a:rPr kumimoji="1" lang="en-US" altLang="zh-CN" sz="2000" b="1" dirty="0">
                <a:solidFill>
                  <a:srgbClr val="C00000"/>
                </a:solidFill>
              </a:rPr>
              <a:t>deep RL </a:t>
            </a:r>
            <a:r>
              <a:rPr kumimoji="1" lang="en-US" altLang="zh-CN" sz="2000" dirty="0"/>
              <a:t>at a </a:t>
            </a:r>
            <a:r>
              <a:rPr kumimoji="1" lang="en-US" altLang="zh-CN" sz="2000" b="1" dirty="0">
                <a:solidFill>
                  <a:srgbClr val="C00000"/>
                </a:solidFill>
              </a:rPr>
              <a:t>per-flow level .</a:t>
            </a:r>
          </a:p>
          <a:p>
            <a:pPr lvl="1"/>
            <a:endParaRPr kumimoji="1" lang="en-US" altLang="zh-CN" sz="2000" b="1" dirty="0"/>
          </a:p>
          <a:p>
            <a:endParaRPr kumimoji="1" lang="en-US" altLang="zh-CN" b="1" dirty="0">
              <a:solidFill>
                <a:srgbClr val="C00000"/>
              </a:solidFill>
            </a:endParaRPr>
          </a:p>
          <a:p>
            <a:endParaRPr kumimoji="1" lang="zh-CN" altLang="en-US" b="1" dirty="0">
              <a:solidFill>
                <a:srgbClr val="C00000"/>
              </a:solidFill>
            </a:endParaRPr>
          </a:p>
        </p:txBody>
      </p:sp>
      <p:sp>
        <p:nvSpPr>
          <p:cNvPr id="4" name="幻灯片编号占位符 3"/>
          <p:cNvSpPr>
            <a:spLocks noGrp="1"/>
          </p:cNvSpPr>
          <p:nvPr>
            <p:ph type="sldNum" sz="quarter" idx="13"/>
          </p:nvPr>
        </p:nvSpPr>
        <p:spPr/>
        <p:txBody>
          <a:bodyPr/>
          <a:lstStyle/>
          <a:p>
            <a:fld id="{33D6DA08-2198-194F-8B57-C883F3E47026}" type="slidenum">
              <a:rPr kumimoji="1" lang="zh-CN" altLang="en-US" smtClean="0"/>
              <a:t>11</a:t>
            </a:fld>
            <a:endParaRPr kumimoji="1" lang="zh-CN" altLang="en-US"/>
          </a:p>
        </p:txBody>
      </p:sp>
      <p:pic>
        <p:nvPicPr>
          <p:cNvPr id="51" name="图片 5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11157" y="2979122"/>
            <a:ext cx="8910305" cy="3773403"/>
          </a:xfrm>
          <a:prstGeom prst="rect">
            <a:avLst/>
          </a:prstGeom>
        </p:spPr>
      </p:pic>
    </p:spTree>
    <p:extLst>
      <p:ext uri="{BB962C8B-B14F-4D97-AF65-F5344CB8AC3E}">
        <p14:creationId xmlns:p14="http://schemas.microsoft.com/office/powerpoint/2010/main" val="980651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RL for IW configuration</a:t>
            </a:r>
            <a:endParaRPr kumimoji="1" lang="zh-CN" altLang="en-US" dirty="0"/>
          </a:p>
        </p:txBody>
      </p:sp>
      <p:sp>
        <p:nvSpPr>
          <p:cNvPr id="3" name="内容占位符 2"/>
          <p:cNvSpPr>
            <a:spLocks noGrp="1"/>
          </p:cNvSpPr>
          <p:nvPr>
            <p:ph idx="1"/>
          </p:nvPr>
        </p:nvSpPr>
        <p:spPr/>
        <p:txBody>
          <a:bodyPr>
            <a:normAutofit/>
          </a:bodyPr>
          <a:lstStyle/>
          <a:p>
            <a:r>
              <a:rPr kumimoji="1" lang="en-US" altLang="zh-CN" sz="2400" b="1" dirty="0"/>
              <a:t>Basic Idea: TCP-RL formulates IW configuration as a </a:t>
            </a:r>
            <a:r>
              <a:rPr kumimoji="1" lang="en-US" altLang="zh-CN" sz="2400" b="1" dirty="0">
                <a:solidFill>
                  <a:srgbClr val="C00000"/>
                </a:solidFill>
              </a:rPr>
              <a:t>multi-armed bandit problem </a:t>
            </a:r>
            <a:r>
              <a:rPr lang="en-US" altLang="zh-CN" sz="2400" b="1" dirty="0">
                <a:solidFill>
                  <a:srgbClr val="C00000"/>
                </a:solidFill>
              </a:rPr>
              <a:t>(Real-time Exploration and Exploitation)</a:t>
            </a:r>
            <a:r>
              <a:rPr lang="en-US" altLang="zh-CN" sz="2400" b="1" dirty="0">
                <a:solidFill>
                  <a:schemeClr val="accent1">
                    <a:lumMod val="75000"/>
                  </a:schemeClr>
                </a:solidFill>
              </a:rPr>
              <a:t> </a:t>
            </a:r>
            <a:endParaRPr kumimoji="1" lang="zh-CN" altLang="en-US" sz="2400" b="1" dirty="0"/>
          </a:p>
        </p:txBody>
      </p:sp>
      <p:sp>
        <p:nvSpPr>
          <p:cNvPr id="4" name="幻灯片编号占位符 3"/>
          <p:cNvSpPr>
            <a:spLocks noGrp="1"/>
          </p:cNvSpPr>
          <p:nvPr>
            <p:ph type="sldNum" sz="quarter" idx="13"/>
          </p:nvPr>
        </p:nvSpPr>
        <p:spPr/>
        <p:txBody>
          <a:bodyPr/>
          <a:lstStyle/>
          <a:p>
            <a:fld id="{33D6DA08-2198-194F-8B57-C883F3E47026}" type="slidenum">
              <a:rPr kumimoji="1" lang="zh-CN" altLang="en-US" smtClean="0"/>
              <a:t>12</a:t>
            </a:fld>
            <a:endParaRPr kumimoji="1" lang="zh-CN" altLang="en-US"/>
          </a:p>
        </p:txBody>
      </p:sp>
      <p:pic>
        <p:nvPicPr>
          <p:cNvPr id="5" name="Picture 4"/>
          <p:cNvPicPr>
            <a:picLocks noChangeAspect="1"/>
          </p:cNvPicPr>
          <p:nvPr/>
        </p:nvPicPr>
        <p:blipFill>
          <a:blip r:embed="rId3">
            <a:duotone>
              <a:schemeClr val="accent2">
                <a:shade val="45000"/>
                <a:satMod val="135000"/>
              </a:schemeClr>
              <a:prstClr val="white"/>
            </a:duotone>
          </a:blip>
          <a:stretch>
            <a:fillRect/>
          </a:stretch>
        </p:blipFill>
        <p:spPr>
          <a:xfrm>
            <a:off x="3560597" y="4150795"/>
            <a:ext cx="793046" cy="783007"/>
          </a:xfrm>
          <a:prstGeom prst="rect">
            <a:avLst/>
          </a:prstGeom>
        </p:spPr>
      </p:pic>
      <p:pic>
        <p:nvPicPr>
          <p:cNvPr id="6" name="Picture 5"/>
          <p:cNvPicPr>
            <a:picLocks noChangeAspect="1"/>
          </p:cNvPicPr>
          <p:nvPr/>
        </p:nvPicPr>
        <p:blipFill>
          <a:blip r:embed="rId3">
            <a:duotone>
              <a:schemeClr val="accent1">
                <a:shade val="45000"/>
                <a:satMod val="135000"/>
              </a:schemeClr>
              <a:prstClr val="white"/>
            </a:duotone>
          </a:blip>
          <a:stretch>
            <a:fillRect/>
          </a:stretch>
        </p:blipFill>
        <p:spPr>
          <a:xfrm>
            <a:off x="1476880" y="4134531"/>
            <a:ext cx="793046" cy="78300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52077" y="5475738"/>
            <a:ext cx="345070" cy="741458"/>
          </a:xfrm>
          <a:prstGeom prst="rect">
            <a:avLst/>
          </a:prstGeom>
        </p:spPr>
      </p:pic>
      <p:cxnSp>
        <p:nvCxnSpPr>
          <p:cNvPr id="8" name="Straight Arrow Connector 7"/>
          <p:cNvCxnSpPr/>
          <p:nvPr/>
        </p:nvCxnSpPr>
        <p:spPr>
          <a:xfrm>
            <a:off x="2078755" y="5047011"/>
            <a:ext cx="644435" cy="607532"/>
          </a:xfrm>
          <a:prstGeom prst="straightConnector1">
            <a:avLst/>
          </a:prstGeom>
          <a:ln w="38100">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2104799" y="4925478"/>
            <a:ext cx="644435" cy="607532"/>
          </a:xfrm>
          <a:prstGeom prst="straightConnector1">
            <a:avLst/>
          </a:prstGeom>
          <a:ln w="38100">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3082096" y="4986243"/>
            <a:ext cx="612378" cy="650440"/>
          </a:xfrm>
          <a:prstGeom prst="straightConnector1">
            <a:avLst/>
          </a:prstGeom>
          <a:ln w="38100">
            <a:solidFill>
              <a:schemeClr val="accent2"/>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3038693" y="4882071"/>
            <a:ext cx="612378" cy="650440"/>
          </a:xfrm>
          <a:prstGeom prst="straightConnector1">
            <a:avLst/>
          </a:prstGeom>
          <a:ln w="38100">
            <a:solidFill>
              <a:schemeClr val="accent2"/>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427166" y="5165827"/>
            <a:ext cx="970779" cy="400110"/>
          </a:xfrm>
          <a:prstGeom prst="rect">
            <a:avLst/>
          </a:prstGeom>
          <a:noFill/>
        </p:spPr>
        <p:txBody>
          <a:bodyPr wrap="none" rtlCol="0">
            <a:spAutoFit/>
          </a:bodyPr>
          <a:lstStyle/>
          <a:p>
            <a:r>
              <a:rPr lang="en-US" sz="2000" dirty="0"/>
              <a:t>Reward</a:t>
            </a:r>
            <a:endParaRPr lang="en-US" sz="2400" dirty="0"/>
          </a:p>
        </p:txBody>
      </p:sp>
      <p:sp>
        <p:nvSpPr>
          <p:cNvPr id="13" name="TextBox 12"/>
          <p:cNvSpPr txBox="1"/>
          <p:nvPr/>
        </p:nvSpPr>
        <p:spPr>
          <a:xfrm>
            <a:off x="1420283" y="5144864"/>
            <a:ext cx="970779" cy="400110"/>
          </a:xfrm>
          <a:prstGeom prst="rect">
            <a:avLst/>
          </a:prstGeom>
          <a:noFill/>
        </p:spPr>
        <p:txBody>
          <a:bodyPr wrap="none" rtlCol="0">
            <a:spAutoFit/>
          </a:bodyPr>
          <a:lstStyle/>
          <a:p>
            <a:r>
              <a:rPr lang="en-US" sz="2000" dirty="0"/>
              <a:t>Reward</a:t>
            </a:r>
            <a:endParaRPr lang="en-US" sz="2400" dirty="0"/>
          </a:p>
        </p:txBody>
      </p:sp>
      <p:sp>
        <p:nvSpPr>
          <p:cNvPr id="14" name="TextBox 13"/>
          <p:cNvSpPr txBox="1"/>
          <p:nvPr/>
        </p:nvSpPr>
        <p:spPr>
          <a:xfrm>
            <a:off x="1120940" y="2769037"/>
            <a:ext cx="4161592" cy="707886"/>
          </a:xfrm>
          <a:prstGeom prst="rect">
            <a:avLst/>
          </a:prstGeom>
          <a:noFill/>
        </p:spPr>
        <p:txBody>
          <a:bodyPr wrap="square" rtlCol="0">
            <a:spAutoFit/>
          </a:bodyPr>
          <a:lstStyle/>
          <a:p>
            <a:pPr algn="ctr"/>
            <a:r>
              <a:rPr lang="en-US" sz="2000" i="1" dirty="0"/>
              <a:t>Goal: Maximize mean rewards given a limited amount of pulls</a:t>
            </a:r>
          </a:p>
        </p:txBody>
      </p:sp>
      <p:sp>
        <p:nvSpPr>
          <p:cNvPr id="15" name="TextBox 14"/>
          <p:cNvSpPr txBox="1"/>
          <p:nvPr/>
        </p:nvSpPr>
        <p:spPr>
          <a:xfrm>
            <a:off x="2026498" y="3701011"/>
            <a:ext cx="1920719" cy="461665"/>
          </a:xfrm>
          <a:prstGeom prst="rect">
            <a:avLst/>
          </a:prstGeom>
          <a:noFill/>
        </p:spPr>
        <p:txBody>
          <a:bodyPr wrap="none" rtlCol="0">
            <a:spAutoFit/>
          </a:bodyPr>
          <a:lstStyle/>
          <a:p>
            <a:r>
              <a:rPr lang="en-US" sz="2400" dirty="0"/>
              <a:t>Slot machines</a:t>
            </a:r>
          </a:p>
        </p:txBody>
      </p:sp>
      <p:sp>
        <p:nvSpPr>
          <p:cNvPr id="16" name="TextBox 15"/>
          <p:cNvSpPr txBox="1"/>
          <p:nvPr/>
        </p:nvSpPr>
        <p:spPr>
          <a:xfrm>
            <a:off x="2809236" y="5700686"/>
            <a:ext cx="2960513" cy="400110"/>
          </a:xfrm>
          <a:prstGeom prst="rect">
            <a:avLst/>
          </a:prstGeom>
          <a:noFill/>
        </p:spPr>
        <p:txBody>
          <a:bodyPr wrap="square" rtlCol="0">
            <a:spAutoFit/>
          </a:bodyPr>
          <a:lstStyle/>
          <a:p>
            <a:pPr algn="ctr"/>
            <a:r>
              <a:rPr lang="en-US" sz="2000" dirty="0"/>
              <a:t>Pulls by a gambler</a:t>
            </a:r>
          </a:p>
        </p:txBody>
      </p:sp>
      <p:grpSp>
        <p:nvGrpSpPr>
          <p:cNvPr id="17" name="Group 16"/>
          <p:cNvGrpSpPr/>
          <p:nvPr/>
        </p:nvGrpSpPr>
        <p:grpSpPr>
          <a:xfrm>
            <a:off x="2427017" y="4173746"/>
            <a:ext cx="1027978" cy="632136"/>
            <a:chOff x="2112150" y="1549430"/>
            <a:chExt cx="1370637" cy="842848"/>
          </a:xfrm>
        </p:grpSpPr>
        <p:cxnSp>
          <p:nvCxnSpPr>
            <p:cNvPr id="18" name="Straight Arrow Connector 17"/>
            <p:cNvCxnSpPr/>
            <p:nvPr/>
          </p:nvCxnSpPr>
          <p:spPr>
            <a:xfrm>
              <a:off x="2112150" y="2392277"/>
              <a:ext cx="1370637" cy="0"/>
            </a:xfrm>
            <a:prstGeom prst="straightConnector1">
              <a:avLst/>
            </a:prstGeom>
            <a:ln w="31750">
              <a:tailEnd type="triangle" w="lg" len="lg"/>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flipV="1">
              <a:off x="2112150" y="1549430"/>
              <a:ext cx="0" cy="842848"/>
            </a:xfrm>
            <a:prstGeom prst="straightConnector1">
              <a:avLst/>
            </a:prstGeom>
            <a:ln w="31750">
              <a:tailEnd type="triangle" w="lg" len="lg"/>
            </a:ln>
          </p:spPr>
          <p:style>
            <a:lnRef idx="1">
              <a:schemeClr val="dk1"/>
            </a:lnRef>
            <a:fillRef idx="0">
              <a:schemeClr val="dk1"/>
            </a:fillRef>
            <a:effectRef idx="0">
              <a:schemeClr val="dk1"/>
            </a:effectRef>
            <a:fontRef idx="minor">
              <a:schemeClr val="tx1"/>
            </a:fontRef>
          </p:style>
        </p:cxnSp>
        <p:sp>
          <p:nvSpPr>
            <p:cNvPr id="20" name="Freeform 19"/>
            <p:cNvSpPr/>
            <p:nvPr/>
          </p:nvSpPr>
          <p:spPr>
            <a:xfrm>
              <a:off x="2191953" y="1716554"/>
              <a:ext cx="737548" cy="583614"/>
            </a:xfrm>
            <a:custGeom>
              <a:avLst/>
              <a:gdLst>
                <a:gd name="connsiteX0" fmla="*/ 0 w 1290918"/>
                <a:gd name="connsiteY0" fmla="*/ 497768 h 511215"/>
                <a:gd name="connsiteX1" fmla="*/ 457200 w 1290918"/>
                <a:gd name="connsiteY1" fmla="*/ 390191 h 511215"/>
                <a:gd name="connsiteX2" fmla="*/ 685800 w 1290918"/>
                <a:gd name="connsiteY2" fmla="*/ 226 h 511215"/>
                <a:gd name="connsiteX3" fmla="*/ 833718 w 1290918"/>
                <a:gd name="connsiteY3" fmla="*/ 336403 h 511215"/>
                <a:gd name="connsiteX4" fmla="*/ 1290918 w 1290918"/>
                <a:gd name="connsiteY4" fmla="*/ 511215 h 511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0918" h="511215">
                  <a:moveTo>
                    <a:pt x="0" y="497768"/>
                  </a:moveTo>
                  <a:cubicBezTo>
                    <a:pt x="171450" y="485441"/>
                    <a:pt x="342900" y="473115"/>
                    <a:pt x="457200" y="390191"/>
                  </a:cubicBezTo>
                  <a:cubicBezTo>
                    <a:pt x="571500" y="307267"/>
                    <a:pt x="623047" y="9191"/>
                    <a:pt x="685800" y="226"/>
                  </a:cubicBezTo>
                  <a:cubicBezTo>
                    <a:pt x="748553" y="-8739"/>
                    <a:pt x="732865" y="251238"/>
                    <a:pt x="833718" y="336403"/>
                  </a:cubicBezTo>
                  <a:cubicBezTo>
                    <a:pt x="934571" y="421568"/>
                    <a:pt x="1290918" y="511215"/>
                    <a:pt x="1290918" y="511215"/>
                  </a:cubicBezTo>
                </a:path>
              </a:pathLst>
            </a:cu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2495939" y="1704887"/>
              <a:ext cx="806098" cy="583614"/>
            </a:xfrm>
            <a:custGeom>
              <a:avLst/>
              <a:gdLst>
                <a:gd name="connsiteX0" fmla="*/ 0 w 1290918"/>
                <a:gd name="connsiteY0" fmla="*/ 497768 h 511215"/>
                <a:gd name="connsiteX1" fmla="*/ 457200 w 1290918"/>
                <a:gd name="connsiteY1" fmla="*/ 390191 h 511215"/>
                <a:gd name="connsiteX2" fmla="*/ 685800 w 1290918"/>
                <a:gd name="connsiteY2" fmla="*/ 226 h 511215"/>
                <a:gd name="connsiteX3" fmla="*/ 833718 w 1290918"/>
                <a:gd name="connsiteY3" fmla="*/ 336403 h 511215"/>
                <a:gd name="connsiteX4" fmla="*/ 1290918 w 1290918"/>
                <a:gd name="connsiteY4" fmla="*/ 511215 h 511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0918" h="511215">
                  <a:moveTo>
                    <a:pt x="0" y="497768"/>
                  </a:moveTo>
                  <a:cubicBezTo>
                    <a:pt x="171450" y="485441"/>
                    <a:pt x="342900" y="473115"/>
                    <a:pt x="457200" y="390191"/>
                  </a:cubicBezTo>
                  <a:cubicBezTo>
                    <a:pt x="571500" y="307267"/>
                    <a:pt x="623047" y="9191"/>
                    <a:pt x="685800" y="226"/>
                  </a:cubicBezTo>
                  <a:cubicBezTo>
                    <a:pt x="748553" y="-8739"/>
                    <a:pt x="732865" y="251238"/>
                    <a:pt x="833718" y="336403"/>
                  </a:cubicBezTo>
                  <a:cubicBezTo>
                    <a:pt x="934571" y="421568"/>
                    <a:pt x="1290918" y="511215"/>
                    <a:pt x="1290918" y="511215"/>
                  </a:cubicBezTo>
                </a:path>
              </a:pathLst>
            </a:cu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p:cNvPicPr>
            <a:picLocks noChangeAspect="1"/>
          </p:cNvPicPr>
          <p:nvPr/>
        </p:nvPicPr>
        <p:blipFill>
          <a:blip r:embed="rId5">
            <a:duotone>
              <a:schemeClr val="accent1">
                <a:shade val="45000"/>
                <a:satMod val="135000"/>
              </a:schemeClr>
              <a:prstClr val="white"/>
            </a:duotone>
          </a:blip>
          <a:stretch>
            <a:fillRect/>
          </a:stretch>
        </p:blipFill>
        <p:spPr>
          <a:xfrm>
            <a:off x="7229331" y="4132092"/>
            <a:ext cx="681842" cy="681842"/>
          </a:xfrm>
          <a:prstGeom prst="rect">
            <a:avLst/>
          </a:prstGeom>
        </p:spPr>
      </p:pic>
      <p:pic>
        <p:nvPicPr>
          <p:cNvPr id="23" name="Picture 22"/>
          <p:cNvPicPr>
            <a:picLocks noChangeAspect="1"/>
          </p:cNvPicPr>
          <p:nvPr/>
        </p:nvPicPr>
        <p:blipFill>
          <a:blip r:embed="rId5">
            <a:duotone>
              <a:schemeClr val="accent2">
                <a:shade val="45000"/>
                <a:satMod val="135000"/>
              </a:schemeClr>
              <a:prstClr val="white"/>
            </a:duotone>
          </a:blip>
          <a:stretch>
            <a:fillRect/>
          </a:stretch>
        </p:blipFill>
        <p:spPr>
          <a:xfrm>
            <a:off x="9129047" y="4143904"/>
            <a:ext cx="681842" cy="681842"/>
          </a:xfrm>
          <a:prstGeom prst="rect">
            <a:avLst/>
          </a:prstGeom>
        </p:spPr>
      </p:pic>
      <p:sp>
        <p:nvSpPr>
          <p:cNvPr id="24" name="TextBox 24"/>
          <p:cNvSpPr txBox="1"/>
          <p:nvPr/>
        </p:nvSpPr>
        <p:spPr>
          <a:xfrm>
            <a:off x="6389667" y="2805008"/>
            <a:ext cx="5299824" cy="707886"/>
          </a:xfrm>
          <a:prstGeom prst="rect">
            <a:avLst/>
          </a:prstGeom>
          <a:noFill/>
        </p:spPr>
        <p:txBody>
          <a:bodyPr wrap="square" rtlCol="0">
            <a:spAutoFit/>
          </a:bodyPr>
          <a:lstStyle/>
          <a:p>
            <a:pPr algn="ctr"/>
            <a:r>
              <a:rPr lang="en-US" sz="2000" i="1" dirty="0"/>
              <a:t>Goal: Optimize mean </a:t>
            </a:r>
            <a:r>
              <a:rPr lang="en-US" altLang="zh-CN" sz="2000" i="1" dirty="0"/>
              <a:t>TCP performance</a:t>
            </a:r>
            <a:r>
              <a:rPr lang="en-US" sz="2000" i="1" dirty="0"/>
              <a:t> for a limited amount of  </a:t>
            </a:r>
            <a:r>
              <a:rPr lang="en-US" altLang="zh-CN" sz="2000" i="1" dirty="0"/>
              <a:t>flows</a:t>
            </a:r>
            <a:endParaRPr lang="en-US" sz="2000" i="1" dirty="0"/>
          </a:p>
        </p:txBody>
      </p:sp>
      <p:sp>
        <p:nvSpPr>
          <p:cNvPr id="25" name="TextBox 25"/>
          <p:cNvSpPr txBox="1"/>
          <p:nvPr/>
        </p:nvSpPr>
        <p:spPr>
          <a:xfrm>
            <a:off x="7375005" y="3679151"/>
            <a:ext cx="691215" cy="461665"/>
          </a:xfrm>
          <a:prstGeom prst="rect">
            <a:avLst/>
          </a:prstGeom>
          <a:noFill/>
        </p:spPr>
        <p:txBody>
          <a:bodyPr wrap="none" rtlCol="0">
            <a:spAutoFit/>
          </a:bodyPr>
          <a:lstStyle/>
          <a:p>
            <a:r>
              <a:rPr lang="en-US" sz="2400"/>
              <a:t>IW1</a:t>
            </a:r>
            <a:endParaRPr lang="en-US" sz="2400" dirty="0"/>
          </a:p>
        </p:txBody>
      </p:sp>
      <p:grpSp>
        <p:nvGrpSpPr>
          <p:cNvPr id="26" name="Group 27"/>
          <p:cNvGrpSpPr/>
          <p:nvPr/>
        </p:nvGrpSpPr>
        <p:grpSpPr>
          <a:xfrm>
            <a:off x="8011601" y="4158733"/>
            <a:ext cx="1027978" cy="632136"/>
            <a:chOff x="2112150" y="1549430"/>
            <a:chExt cx="1370637" cy="842848"/>
          </a:xfrm>
        </p:grpSpPr>
        <p:cxnSp>
          <p:nvCxnSpPr>
            <p:cNvPr id="27" name="Straight Arrow Connector 28"/>
            <p:cNvCxnSpPr/>
            <p:nvPr/>
          </p:nvCxnSpPr>
          <p:spPr>
            <a:xfrm>
              <a:off x="2112150" y="2392277"/>
              <a:ext cx="1370637" cy="0"/>
            </a:xfrm>
            <a:prstGeom prst="straightConnector1">
              <a:avLst/>
            </a:prstGeom>
            <a:ln w="31750">
              <a:tailEnd type="triangle" w="lg" len="lg"/>
            </a:ln>
          </p:spPr>
          <p:style>
            <a:lnRef idx="1">
              <a:schemeClr val="dk1"/>
            </a:lnRef>
            <a:fillRef idx="0">
              <a:schemeClr val="dk1"/>
            </a:fillRef>
            <a:effectRef idx="0">
              <a:schemeClr val="dk1"/>
            </a:effectRef>
            <a:fontRef idx="minor">
              <a:schemeClr val="tx1"/>
            </a:fontRef>
          </p:style>
        </p:cxnSp>
        <p:cxnSp>
          <p:nvCxnSpPr>
            <p:cNvPr id="28" name="Straight Arrow Connector 29"/>
            <p:cNvCxnSpPr/>
            <p:nvPr/>
          </p:nvCxnSpPr>
          <p:spPr>
            <a:xfrm flipV="1">
              <a:off x="2112150" y="1549430"/>
              <a:ext cx="0" cy="842848"/>
            </a:xfrm>
            <a:prstGeom prst="straightConnector1">
              <a:avLst/>
            </a:prstGeom>
            <a:ln w="31750">
              <a:tailEnd type="triangle" w="lg" len="lg"/>
            </a:ln>
          </p:spPr>
          <p:style>
            <a:lnRef idx="1">
              <a:schemeClr val="dk1"/>
            </a:lnRef>
            <a:fillRef idx="0">
              <a:schemeClr val="dk1"/>
            </a:fillRef>
            <a:effectRef idx="0">
              <a:schemeClr val="dk1"/>
            </a:effectRef>
            <a:fontRef idx="minor">
              <a:schemeClr val="tx1"/>
            </a:fontRef>
          </p:style>
        </p:cxnSp>
        <p:sp>
          <p:nvSpPr>
            <p:cNvPr id="29" name="Freeform 30"/>
            <p:cNvSpPr/>
            <p:nvPr/>
          </p:nvSpPr>
          <p:spPr>
            <a:xfrm>
              <a:off x="2191953" y="1716554"/>
              <a:ext cx="737548" cy="583614"/>
            </a:xfrm>
            <a:custGeom>
              <a:avLst/>
              <a:gdLst>
                <a:gd name="connsiteX0" fmla="*/ 0 w 1290918"/>
                <a:gd name="connsiteY0" fmla="*/ 497768 h 511215"/>
                <a:gd name="connsiteX1" fmla="*/ 457200 w 1290918"/>
                <a:gd name="connsiteY1" fmla="*/ 390191 h 511215"/>
                <a:gd name="connsiteX2" fmla="*/ 685800 w 1290918"/>
                <a:gd name="connsiteY2" fmla="*/ 226 h 511215"/>
                <a:gd name="connsiteX3" fmla="*/ 833718 w 1290918"/>
                <a:gd name="connsiteY3" fmla="*/ 336403 h 511215"/>
                <a:gd name="connsiteX4" fmla="*/ 1290918 w 1290918"/>
                <a:gd name="connsiteY4" fmla="*/ 511215 h 511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0918" h="511215">
                  <a:moveTo>
                    <a:pt x="0" y="497768"/>
                  </a:moveTo>
                  <a:cubicBezTo>
                    <a:pt x="171450" y="485441"/>
                    <a:pt x="342900" y="473115"/>
                    <a:pt x="457200" y="390191"/>
                  </a:cubicBezTo>
                  <a:cubicBezTo>
                    <a:pt x="571500" y="307267"/>
                    <a:pt x="623047" y="9191"/>
                    <a:pt x="685800" y="226"/>
                  </a:cubicBezTo>
                  <a:cubicBezTo>
                    <a:pt x="748553" y="-8739"/>
                    <a:pt x="732865" y="251238"/>
                    <a:pt x="833718" y="336403"/>
                  </a:cubicBezTo>
                  <a:cubicBezTo>
                    <a:pt x="934571" y="421568"/>
                    <a:pt x="1290918" y="511215"/>
                    <a:pt x="1290918" y="511215"/>
                  </a:cubicBezTo>
                </a:path>
              </a:pathLst>
            </a:cu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31"/>
            <p:cNvSpPr/>
            <p:nvPr/>
          </p:nvSpPr>
          <p:spPr>
            <a:xfrm>
              <a:off x="2495939" y="1704887"/>
              <a:ext cx="878989" cy="595281"/>
            </a:xfrm>
            <a:custGeom>
              <a:avLst/>
              <a:gdLst>
                <a:gd name="connsiteX0" fmla="*/ 0 w 1290918"/>
                <a:gd name="connsiteY0" fmla="*/ 497768 h 511215"/>
                <a:gd name="connsiteX1" fmla="*/ 457200 w 1290918"/>
                <a:gd name="connsiteY1" fmla="*/ 390191 h 511215"/>
                <a:gd name="connsiteX2" fmla="*/ 685800 w 1290918"/>
                <a:gd name="connsiteY2" fmla="*/ 226 h 511215"/>
                <a:gd name="connsiteX3" fmla="*/ 833718 w 1290918"/>
                <a:gd name="connsiteY3" fmla="*/ 336403 h 511215"/>
                <a:gd name="connsiteX4" fmla="*/ 1290918 w 1290918"/>
                <a:gd name="connsiteY4" fmla="*/ 511215 h 511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0918" h="511215">
                  <a:moveTo>
                    <a:pt x="0" y="497768"/>
                  </a:moveTo>
                  <a:cubicBezTo>
                    <a:pt x="171450" y="485441"/>
                    <a:pt x="342900" y="473115"/>
                    <a:pt x="457200" y="390191"/>
                  </a:cubicBezTo>
                  <a:cubicBezTo>
                    <a:pt x="571500" y="307267"/>
                    <a:pt x="623047" y="9191"/>
                    <a:pt x="685800" y="226"/>
                  </a:cubicBezTo>
                  <a:cubicBezTo>
                    <a:pt x="748553" y="-8739"/>
                    <a:pt x="732865" y="251238"/>
                    <a:pt x="833718" y="336403"/>
                  </a:cubicBezTo>
                  <a:cubicBezTo>
                    <a:pt x="934571" y="421568"/>
                    <a:pt x="1290918" y="511215"/>
                    <a:pt x="1290918" y="511215"/>
                  </a:cubicBezTo>
                </a:path>
              </a:pathLst>
            </a:cu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3"/>
          <p:cNvSpPr txBox="1"/>
          <p:nvPr/>
        </p:nvSpPr>
        <p:spPr>
          <a:xfrm>
            <a:off x="8335983" y="5636683"/>
            <a:ext cx="348172" cy="369332"/>
          </a:xfrm>
          <a:prstGeom prst="rect">
            <a:avLst/>
          </a:prstGeom>
          <a:noFill/>
        </p:spPr>
        <p:txBody>
          <a:bodyPr wrap="none" rtlCol="0">
            <a:spAutoFit/>
          </a:bodyPr>
          <a:lstStyle/>
          <a:p>
            <a:r>
              <a:rPr lang="en-US" b="1" dirty="0"/>
              <a:t>…</a:t>
            </a:r>
          </a:p>
        </p:txBody>
      </p:sp>
      <p:cxnSp>
        <p:nvCxnSpPr>
          <p:cNvPr id="32" name="Straight Arrow Connector 34"/>
          <p:cNvCxnSpPr/>
          <p:nvPr/>
        </p:nvCxnSpPr>
        <p:spPr>
          <a:xfrm>
            <a:off x="7556731" y="5022618"/>
            <a:ext cx="644435" cy="607532"/>
          </a:xfrm>
          <a:prstGeom prst="straightConnector1">
            <a:avLst/>
          </a:prstGeom>
          <a:ln w="38100">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5"/>
          <p:cNvCxnSpPr/>
          <p:nvPr/>
        </p:nvCxnSpPr>
        <p:spPr>
          <a:xfrm flipH="1" flipV="1">
            <a:off x="7582775" y="4901084"/>
            <a:ext cx="644435" cy="607532"/>
          </a:xfrm>
          <a:prstGeom prst="straightConnector1">
            <a:avLst/>
          </a:prstGeom>
          <a:ln w="38100">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6"/>
          <p:cNvCxnSpPr/>
          <p:nvPr/>
        </p:nvCxnSpPr>
        <p:spPr>
          <a:xfrm flipH="1">
            <a:off x="8560072" y="4961849"/>
            <a:ext cx="612378" cy="650440"/>
          </a:xfrm>
          <a:prstGeom prst="straightConnector1">
            <a:avLst/>
          </a:prstGeom>
          <a:ln w="38100">
            <a:solidFill>
              <a:schemeClr val="accent2"/>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7"/>
          <p:cNvCxnSpPr/>
          <p:nvPr/>
        </p:nvCxnSpPr>
        <p:spPr>
          <a:xfrm flipV="1">
            <a:off x="8516668" y="4857677"/>
            <a:ext cx="612378" cy="650440"/>
          </a:xfrm>
          <a:prstGeom prst="straightConnector1">
            <a:avLst/>
          </a:prstGeom>
          <a:ln w="38100">
            <a:solidFill>
              <a:schemeClr val="accent2"/>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36" name="TextBox 39"/>
          <p:cNvSpPr txBox="1"/>
          <p:nvPr/>
        </p:nvSpPr>
        <p:spPr>
          <a:xfrm>
            <a:off x="5952322" y="5109966"/>
            <a:ext cx="1975477" cy="400110"/>
          </a:xfrm>
          <a:prstGeom prst="rect">
            <a:avLst/>
          </a:prstGeom>
          <a:noFill/>
        </p:spPr>
        <p:txBody>
          <a:bodyPr wrap="none" rtlCol="0">
            <a:spAutoFit/>
          </a:bodyPr>
          <a:lstStyle/>
          <a:p>
            <a:r>
              <a:rPr lang="en-US" altLang="zh-CN" sz="2000" dirty="0"/>
              <a:t>TCP Performance</a:t>
            </a:r>
            <a:endParaRPr lang="en-US" sz="2000" dirty="0"/>
          </a:p>
        </p:txBody>
      </p:sp>
      <p:sp>
        <p:nvSpPr>
          <p:cNvPr id="37" name="TextBox 39"/>
          <p:cNvSpPr txBox="1"/>
          <p:nvPr/>
        </p:nvSpPr>
        <p:spPr>
          <a:xfrm>
            <a:off x="9039579" y="5142868"/>
            <a:ext cx="1975477" cy="400110"/>
          </a:xfrm>
          <a:prstGeom prst="rect">
            <a:avLst/>
          </a:prstGeom>
          <a:noFill/>
        </p:spPr>
        <p:txBody>
          <a:bodyPr wrap="none" rtlCol="0">
            <a:spAutoFit/>
          </a:bodyPr>
          <a:lstStyle/>
          <a:p>
            <a:r>
              <a:rPr lang="en-US" altLang="zh-CN" sz="2000" dirty="0"/>
              <a:t>TCP Performance</a:t>
            </a:r>
            <a:endParaRPr lang="en-US" sz="2000" dirty="0"/>
          </a:p>
        </p:txBody>
      </p:sp>
      <p:pic>
        <p:nvPicPr>
          <p:cNvPr id="38" name="图片 3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7234955" y="5717300"/>
            <a:ext cx="633998" cy="633998"/>
          </a:xfrm>
          <a:prstGeom prst="rect">
            <a:avLst/>
          </a:prstGeom>
        </p:spPr>
      </p:pic>
      <p:pic>
        <p:nvPicPr>
          <p:cNvPr id="39" name="图片 38"/>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8149731" y="5715472"/>
            <a:ext cx="633998" cy="633998"/>
          </a:xfrm>
          <a:prstGeom prst="rect">
            <a:avLst/>
          </a:prstGeom>
        </p:spPr>
      </p:pic>
      <p:pic>
        <p:nvPicPr>
          <p:cNvPr id="40" name="图片 3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9123116" y="5722352"/>
            <a:ext cx="633998" cy="633998"/>
          </a:xfrm>
          <a:prstGeom prst="rect">
            <a:avLst/>
          </a:prstGeom>
        </p:spPr>
      </p:pic>
      <p:sp>
        <p:nvSpPr>
          <p:cNvPr id="41" name="文本框 40"/>
          <p:cNvSpPr txBox="1"/>
          <p:nvPr/>
        </p:nvSpPr>
        <p:spPr>
          <a:xfrm>
            <a:off x="1275022" y="2370029"/>
            <a:ext cx="3241721" cy="400110"/>
          </a:xfrm>
          <a:prstGeom prst="rect">
            <a:avLst/>
          </a:prstGeom>
          <a:noFill/>
        </p:spPr>
        <p:txBody>
          <a:bodyPr wrap="none" rtlCol="0">
            <a:spAutoFit/>
          </a:bodyPr>
          <a:lstStyle/>
          <a:p>
            <a:r>
              <a:rPr lang="en-US" altLang="zh-CN" sz="2000" b="1" dirty="0"/>
              <a:t>Multi-armed bandit problem</a:t>
            </a:r>
            <a:endParaRPr lang="zh-CN" altLang="en-US" sz="1400" b="1" dirty="0"/>
          </a:p>
        </p:txBody>
      </p:sp>
      <p:sp>
        <p:nvSpPr>
          <p:cNvPr id="42" name="TextBox 25"/>
          <p:cNvSpPr txBox="1"/>
          <p:nvPr/>
        </p:nvSpPr>
        <p:spPr>
          <a:xfrm>
            <a:off x="9089919" y="3679151"/>
            <a:ext cx="691215" cy="461665"/>
          </a:xfrm>
          <a:prstGeom prst="rect">
            <a:avLst/>
          </a:prstGeom>
          <a:noFill/>
        </p:spPr>
        <p:txBody>
          <a:bodyPr wrap="none" rtlCol="0">
            <a:spAutoFit/>
          </a:bodyPr>
          <a:lstStyle/>
          <a:p>
            <a:r>
              <a:rPr lang="en-US" sz="2400" dirty="0"/>
              <a:t>IW2</a:t>
            </a:r>
          </a:p>
        </p:txBody>
      </p:sp>
    </p:spTree>
    <p:extLst>
      <p:ext uri="{BB962C8B-B14F-4D97-AF65-F5344CB8AC3E}">
        <p14:creationId xmlns:p14="http://schemas.microsoft.com/office/powerpoint/2010/main" val="138156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31" grpId="0"/>
      <p:bldP spid="36" grpId="0"/>
      <p:bldP spid="37" grpId="0"/>
      <p:bldP spid="4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挑战</a:t>
            </a:r>
            <a:r>
              <a:rPr lang="en-US" altLang="zh-CN" dirty="0"/>
              <a:t>1</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如何单边测量</a:t>
            </a:r>
            <a:r>
              <a:rPr lang="en-US" altLang="zh-CN" dirty="0">
                <a:latin typeface="微软雅黑" panose="020B0503020204020204" pitchFamily="34" charset="-122"/>
                <a:ea typeface="微软雅黑" panose="020B0503020204020204" pitchFamily="34" charset="-122"/>
              </a:rPr>
              <a:t>TCP</a:t>
            </a:r>
            <a:r>
              <a:rPr lang="zh-CN" altLang="en-US" dirty="0">
                <a:latin typeface="微软雅黑" panose="020B0503020204020204" pitchFamily="34" charset="-122"/>
                <a:ea typeface="微软雅黑" panose="020B0503020204020204" pitchFamily="34" charset="-122"/>
              </a:rPr>
              <a:t>性能数据？</a:t>
            </a:r>
            <a:endParaRPr lang="en-US" altLang="zh-CN"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normAutofit/>
          </a:bodyPr>
          <a:lstStyle/>
          <a:p>
            <a:r>
              <a:rPr lang="zh-CN" altLang="en-US" sz="2400" dirty="0">
                <a:solidFill>
                  <a:srgbClr val="FF0000"/>
                </a:solidFill>
                <a:latin typeface="微软雅黑" panose="020B0503020204020204" pitchFamily="34" charset="-122"/>
                <a:ea typeface="微软雅黑" panose="020B0503020204020204" pitchFamily="34" charset="-122"/>
              </a:rPr>
              <a:t>强化学习需要全局且最新的数据</a:t>
            </a:r>
            <a:endParaRPr lang="en-US" altLang="zh-CN" sz="2400" dirty="0">
              <a:solidFill>
                <a:srgbClr val="FF0000"/>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3"/>
          </p:nvPr>
        </p:nvSpPr>
        <p:spPr/>
        <p:txBody>
          <a:bodyPr/>
          <a:lstStyle/>
          <a:p>
            <a:fld id="{33D6DA08-2198-194F-8B57-C883F3E47026}" type="slidenum">
              <a:rPr kumimoji="1" lang="zh-CN" altLang="en-US" smtClean="0"/>
              <a:t>13</a:t>
            </a:fld>
            <a:endParaRPr kumimoji="1"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3514180" y="2433357"/>
            <a:ext cx="633998" cy="633998"/>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736686" y="2374192"/>
            <a:ext cx="689884" cy="826620"/>
          </a:xfrm>
          <a:prstGeom prst="rect">
            <a:avLst/>
          </a:prstGeom>
        </p:spPr>
      </p:pic>
      <p:cxnSp>
        <p:nvCxnSpPr>
          <p:cNvPr id="7" name="直线箭头连接符 11"/>
          <p:cNvCxnSpPr>
            <a:stCxn id="5" idx="1"/>
            <a:endCxn id="6" idx="1"/>
          </p:cNvCxnSpPr>
          <p:nvPr/>
        </p:nvCxnSpPr>
        <p:spPr>
          <a:xfrm>
            <a:off x="4148178" y="2750356"/>
            <a:ext cx="2588508" cy="37146"/>
          </a:xfrm>
          <a:prstGeom prst="straightConnector1">
            <a:avLst/>
          </a:prstGeom>
          <a:ln w="381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云形 7"/>
          <p:cNvSpPr/>
          <p:nvPr/>
        </p:nvSpPr>
        <p:spPr>
          <a:xfrm>
            <a:off x="4523497" y="2318790"/>
            <a:ext cx="1837869" cy="986763"/>
          </a:xfrm>
          <a:prstGeom prst="cloud">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p:cNvSpPr/>
          <p:nvPr/>
        </p:nvSpPr>
        <p:spPr>
          <a:xfrm>
            <a:off x="4935538" y="2555700"/>
            <a:ext cx="1049454" cy="400110"/>
          </a:xfrm>
          <a:prstGeom prst="rect">
            <a:avLst/>
          </a:prstGeom>
        </p:spPr>
        <p:txBody>
          <a:bodyPr wrap="none">
            <a:spAutoFit/>
          </a:bodyPr>
          <a:lstStyle/>
          <a:p>
            <a:r>
              <a:rPr kumimoji="1" lang="en-US" altLang="zh-CN" sz="2000" b="1" dirty="0"/>
              <a:t>Internet</a:t>
            </a:r>
            <a:endParaRPr lang="zh-CN" altLang="en-US" sz="2000" b="1" dirty="0"/>
          </a:p>
        </p:txBody>
      </p:sp>
      <p:cxnSp>
        <p:nvCxnSpPr>
          <p:cNvPr id="10" name="直线连接符 74"/>
          <p:cNvCxnSpPr/>
          <p:nvPr/>
        </p:nvCxnSpPr>
        <p:spPr>
          <a:xfrm>
            <a:off x="3852278" y="3067355"/>
            <a:ext cx="23073" cy="2056906"/>
          </a:xfrm>
          <a:prstGeom prst="line">
            <a:avLst/>
          </a:prstGeom>
          <a:ln w="127000"/>
        </p:spPr>
        <p:style>
          <a:lnRef idx="1">
            <a:schemeClr val="dk1"/>
          </a:lnRef>
          <a:fillRef idx="0">
            <a:schemeClr val="dk1"/>
          </a:fillRef>
          <a:effectRef idx="0">
            <a:schemeClr val="dk1"/>
          </a:effectRef>
          <a:fontRef idx="minor">
            <a:schemeClr val="tx1"/>
          </a:fontRef>
        </p:style>
      </p:cxnSp>
      <p:cxnSp>
        <p:nvCxnSpPr>
          <p:cNvPr id="11" name="直线连接符 74"/>
          <p:cNvCxnSpPr/>
          <p:nvPr/>
        </p:nvCxnSpPr>
        <p:spPr>
          <a:xfrm>
            <a:off x="6939605" y="3067355"/>
            <a:ext cx="23073" cy="2056906"/>
          </a:xfrm>
          <a:prstGeom prst="line">
            <a:avLst/>
          </a:prstGeom>
          <a:ln w="127000"/>
        </p:spPr>
        <p:style>
          <a:lnRef idx="1">
            <a:schemeClr val="dk1"/>
          </a:lnRef>
          <a:fillRef idx="0">
            <a:schemeClr val="dk1"/>
          </a:fillRef>
          <a:effectRef idx="0">
            <a:schemeClr val="dk1"/>
          </a:effectRef>
          <a:fontRef idx="minor">
            <a:schemeClr val="tx1"/>
          </a:fontRef>
        </p:style>
      </p:cxnSp>
      <p:cxnSp>
        <p:nvCxnSpPr>
          <p:cNvPr id="12" name="直线箭头连接符 3"/>
          <p:cNvCxnSpPr/>
          <p:nvPr/>
        </p:nvCxnSpPr>
        <p:spPr>
          <a:xfrm>
            <a:off x="3933721" y="3345103"/>
            <a:ext cx="2919752" cy="49325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3" name="文本框 12"/>
          <p:cNvSpPr txBox="1"/>
          <p:nvPr/>
        </p:nvSpPr>
        <p:spPr>
          <a:xfrm rot="511915">
            <a:off x="4698743" y="3299916"/>
            <a:ext cx="1715278" cy="369332"/>
          </a:xfrm>
          <a:prstGeom prst="rect">
            <a:avLst/>
          </a:prstGeom>
          <a:noFill/>
        </p:spPr>
        <p:txBody>
          <a:bodyPr wrap="none" rtlCol="0">
            <a:spAutoFit/>
          </a:bodyPr>
          <a:lstStyle/>
          <a:p>
            <a:r>
              <a:rPr kumimoji="1" lang="en-US" altLang="zh-CN" dirty="0"/>
              <a:t>1. HTTP Request</a:t>
            </a:r>
            <a:endParaRPr kumimoji="1" lang="zh-CN" altLang="en-US" dirty="0"/>
          </a:p>
        </p:txBody>
      </p:sp>
      <p:cxnSp>
        <p:nvCxnSpPr>
          <p:cNvPr id="14" name="直线箭头连接符 50"/>
          <p:cNvCxnSpPr/>
          <p:nvPr/>
        </p:nvCxnSpPr>
        <p:spPr>
          <a:xfrm flipH="1">
            <a:off x="3953742" y="4268518"/>
            <a:ext cx="2942799" cy="591966"/>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5" name="矩形 14"/>
          <p:cNvSpPr/>
          <p:nvPr/>
        </p:nvSpPr>
        <p:spPr>
          <a:xfrm rot="20887410">
            <a:off x="4698379" y="4526807"/>
            <a:ext cx="1852495" cy="369332"/>
          </a:xfrm>
          <a:prstGeom prst="rect">
            <a:avLst/>
          </a:prstGeom>
        </p:spPr>
        <p:txBody>
          <a:bodyPr wrap="none">
            <a:spAutoFit/>
          </a:bodyPr>
          <a:lstStyle/>
          <a:p>
            <a:r>
              <a:rPr kumimoji="1" lang="en-US" altLang="zh-CN" dirty="0"/>
              <a:t>2. HTTP Response</a:t>
            </a:r>
            <a:endParaRPr kumimoji="1" lang="zh-CN" altLang="en-US" dirty="0"/>
          </a:p>
        </p:txBody>
      </p:sp>
      <p:cxnSp>
        <p:nvCxnSpPr>
          <p:cNvPr id="16" name="直线连接符 38"/>
          <p:cNvCxnSpPr/>
          <p:nvPr/>
        </p:nvCxnSpPr>
        <p:spPr>
          <a:xfrm>
            <a:off x="3640893" y="3880406"/>
            <a:ext cx="3233679" cy="0"/>
          </a:xfrm>
          <a:prstGeom prst="line">
            <a:avLst/>
          </a:prstGeom>
          <a:ln>
            <a:prstDash val="dash"/>
          </a:ln>
        </p:spPr>
        <p:style>
          <a:lnRef idx="3">
            <a:schemeClr val="dk1"/>
          </a:lnRef>
          <a:fillRef idx="0">
            <a:schemeClr val="dk1"/>
          </a:fillRef>
          <a:effectRef idx="2">
            <a:schemeClr val="dk1"/>
          </a:effectRef>
          <a:fontRef idx="minor">
            <a:schemeClr val="tx1"/>
          </a:fontRef>
        </p:style>
      </p:cxnSp>
      <p:cxnSp>
        <p:nvCxnSpPr>
          <p:cNvPr id="17" name="直线连接符 38"/>
          <p:cNvCxnSpPr/>
          <p:nvPr/>
        </p:nvCxnSpPr>
        <p:spPr>
          <a:xfrm flipV="1">
            <a:off x="3640893" y="4240367"/>
            <a:ext cx="3220321" cy="72428"/>
          </a:xfrm>
          <a:prstGeom prst="line">
            <a:avLst/>
          </a:prstGeom>
          <a:ln>
            <a:prstDash val="dash"/>
          </a:ln>
        </p:spPr>
        <p:style>
          <a:lnRef idx="3">
            <a:schemeClr val="dk1"/>
          </a:lnRef>
          <a:fillRef idx="0">
            <a:schemeClr val="dk1"/>
          </a:fillRef>
          <a:effectRef idx="2">
            <a:schemeClr val="dk1"/>
          </a:effectRef>
          <a:fontRef idx="minor">
            <a:schemeClr val="tx1"/>
          </a:fontRef>
        </p:style>
      </p:cxnSp>
      <p:cxnSp>
        <p:nvCxnSpPr>
          <p:cNvPr id="18" name="直线连接符 49"/>
          <p:cNvCxnSpPr/>
          <p:nvPr/>
        </p:nvCxnSpPr>
        <p:spPr>
          <a:xfrm>
            <a:off x="3260266" y="4885977"/>
            <a:ext cx="678044" cy="11159"/>
          </a:xfrm>
          <a:prstGeom prst="line">
            <a:avLst/>
          </a:prstGeom>
          <a:ln>
            <a:prstDash val="dash"/>
          </a:ln>
        </p:spPr>
        <p:style>
          <a:lnRef idx="3">
            <a:schemeClr val="dk1"/>
          </a:lnRef>
          <a:fillRef idx="0">
            <a:schemeClr val="dk1"/>
          </a:fillRef>
          <a:effectRef idx="2">
            <a:schemeClr val="dk1"/>
          </a:effectRef>
          <a:fontRef idx="minor">
            <a:schemeClr val="tx1"/>
          </a:fontRef>
        </p:style>
      </p:cxnSp>
      <p:cxnSp>
        <p:nvCxnSpPr>
          <p:cNvPr id="19" name="直线连接符 36"/>
          <p:cNvCxnSpPr/>
          <p:nvPr/>
        </p:nvCxnSpPr>
        <p:spPr>
          <a:xfrm>
            <a:off x="3268301" y="3345103"/>
            <a:ext cx="700709" cy="0"/>
          </a:xfrm>
          <a:prstGeom prst="line">
            <a:avLst/>
          </a:prstGeom>
          <a:ln>
            <a:prstDash val="dash"/>
          </a:ln>
        </p:spPr>
        <p:style>
          <a:lnRef idx="3">
            <a:schemeClr val="dk1"/>
          </a:lnRef>
          <a:fillRef idx="0">
            <a:schemeClr val="dk1"/>
          </a:fillRef>
          <a:effectRef idx="2">
            <a:schemeClr val="dk1"/>
          </a:effectRef>
          <a:fontRef idx="minor">
            <a:schemeClr val="tx1"/>
          </a:fontRef>
        </p:style>
      </p:cxnSp>
      <p:cxnSp>
        <p:nvCxnSpPr>
          <p:cNvPr id="20" name="直线连接符 52"/>
          <p:cNvCxnSpPr/>
          <p:nvPr/>
        </p:nvCxnSpPr>
        <p:spPr>
          <a:xfrm>
            <a:off x="3708522" y="3326563"/>
            <a:ext cx="4372" cy="553843"/>
          </a:xfrm>
          <a:prstGeom prst="line">
            <a:avLst/>
          </a:prstGeom>
          <a:ln>
            <a:headEnd type="arrow"/>
            <a:tailEnd type="arrow"/>
          </a:ln>
        </p:spPr>
        <p:style>
          <a:lnRef idx="1">
            <a:schemeClr val="dk1"/>
          </a:lnRef>
          <a:fillRef idx="0">
            <a:schemeClr val="dk1"/>
          </a:fillRef>
          <a:effectRef idx="0">
            <a:schemeClr val="dk1"/>
          </a:effectRef>
          <a:fontRef idx="minor">
            <a:schemeClr val="tx1"/>
          </a:fontRef>
        </p:style>
      </p:cxnSp>
      <p:cxnSp>
        <p:nvCxnSpPr>
          <p:cNvPr id="21" name="直线连接符 52"/>
          <p:cNvCxnSpPr/>
          <p:nvPr/>
        </p:nvCxnSpPr>
        <p:spPr>
          <a:xfrm>
            <a:off x="3725383" y="3858807"/>
            <a:ext cx="0" cy="453988"/>
          </a:xfrm>
          <a:prstGeom prst="line">
            <a:avLst/>
          </a:prstGeom>
          <a:ln>
            <a:headEnd type="arrow"/>
            <a:tailEnd type="arrow"/>
          </a:ln>
        </p:spPr>
        <p:style>
          <a:lnRef idx="1">
            <a:schemeClr val="dk1"/>
          </a:lnRef>
          <a:fillRef idx="0">
            <a:schemeClr val="dk1"/>
          </a:fillRef>
          <a:effectRef idx="0">
            <a:schemeClr val="dk1"/>
          </a:effectRef>
          <a:fontRef idx="minor">
            <a:schemeClr val="tx1"/>
          </a:fontRef>
        </p:style>
      </p:cxnSp>
      <p:cxnSp>
        <p:nvCxnSpPr>
          <p:cNvPr id="22" name="直线连接符 52"/>
          <p:cNvCxnSpPr/>
          <p:nvPr/>
        </p:nvCxnSpPr>
        <p:spPr>
          <a:xfrm flipH="1">
            <a:off x="3717575" y="4312795"/>
            <a:ext cx="4372" cy="573182"/>
          </a:xfrm>
          <a:prstGeom prst="line">
            <a:avLst/>
          </a:prstGeom>
          <a:ln>
            <a:headEnd type="arrow"/>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3" name="圆角矩形 22"/>
              <p:cNvSpPr/>
              <p:nvPr/>
            </p:nvSpPr>
            <p:spPr>
              <a:xfrm>
                <a:off x="3467681" y="3533281"/>
                <a:ext cx="163815" cy="18608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kumimoji="1" lang="en-US" altLang="zh-CN" sz="1600" i="1" smtClean="0">
                              <a:solidFill>
                                <a:schemeClr val="tx1"/>
                              </a:solidFill>
                              <a:latin typeface="Cambria Math" panose="02040503050406030204" pitchFamily="18" charset="0"/>
                            </a:rPr>
                          </m:ctrlPr>
                        </m:sSubPr>
                        <m:e>
                          <m:r>
                            <a:rPr kumimoji="1" lang="en-US" altLang="zh-CN" sz="1600" i="1">
                              <a:solidFill>
                                <a:schemeClr val="tx1"/>
                              </a:solidFill>
                              <a:latin typeface="Cambria Math" charset="0"/>
                            </a:rPr>
                            <m:t>𝑇</m:t>
                          </m:r>
                        </m:e>
                        <m:sub>
                          <m:r>
                            <a:rPr kumimoji="1" lang="en-US" altLang="zh-CN" sz="1600" b="0" i="1" smtClean="0">
                              <a:solidFill>
                                <a:schemeClr val="tx1"/>
                              </a:solidFill>
                              <a:latin typeface="Cambria Math" charset="0"/>
                            </a:rPr>
                            <m:t>1</m:t>
                          </m:r>
                        </m:sub>
                      </m:sSub>
                    </m:oMath>
                  </m:oMathPara>
                </a14:m>
                <a:endParaRPr kumimoji="1" lang="zh-CN" altLang="en-US" sz="1600" dirty="0">
                  <a:solidFill>
                    <a:schemeClr val="tx1"/>
                  </a:solidFill>
                </a:endParaRPr>
              </a:p>
            </p:txBody>
          </p:sp>
        </mc:Choice>
        <mc:Fallback xmlns="">
          <p:sp>
            <p:nvSpPr>
              <p:cNvPr id="23" name="圆角矩形 22"/>
              <p:cNvSpPr>
                <a:spLocks noRot="1" noChangeAspect="1" noMove="1" noResize="1" noEditPoints="1" noAdjustHandles="1" noChangeArrowheads="1" noChangeShapeType="1" noTextEdit="1"/>
              </p:cNvSpPr>
              <p:nvPr/>
            </p:nvSpPr>
            <p:spPr>
              <a:xfrm>
                <a:off x="3467681" y="3533281"/>
                <a:ext cx="163815" cy="186086"/>
              </a:xfrm>
              <a:prstGeom prst="roundRect">
                <a:avLst/>
              </a:prstGeom>
              <a:blipFill>
                <a:blip r:embed="rId5"/>
                <a:stretch>
                  <a:fillRect t="-6667" r="-85185" b="-3666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圆角矩形 23"/>
              <p:cNvSpPr/>
              <p:nvPr/>
            </p:nvSpPr>
            <p:spPr>
              <a:xfrm>
                <a:off x="3467337" y="4041446"/>
                <a:ext cx="163815" cy="18608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kumimoji="1" lang="en-US" altLang="zh-CN" sz="1600" i="1" smtClean="0">
                              <a:solidFill>
                                <a:schemeClr val="tx1"/>
                              </a:solidFill>
                              <a:latin typeface="Cambria Math" panose="02040503050406030204" pitchFamily="18" charset="0"/>
                            </a:rPr>
                          </m:ctrlPr>
                        </m:sSubPr>
                        <m:e>
                          <m:r>
                            <a:rPr kumimoji="1" lang="en-US" altLang="zh-CN" sz="1600" i="1">
                              <a:solidFill>
                                <a:schemeClr val="tx1"/>
                              </a:solidFill>
                              <a:latin typeface="Cambria Math" charset="0"/>
                            </a:rPr>
                            <m:t>𝑇</m:t>
                          </m:r>
                        </m:e>
                        <m:sub>
                          <m:r>
                            <a:rPr kumimoji="1" lang="en-US" altLang="zh-CN" sz="1600" b="0" i="1" smtClean="0">
                              <a:solidFill>
                                <a:schemeClr val="tx1"/>
                              </a:solidFill>
                              <a:latin typeface="Cambria Math" panose="02040503050406030204" pitchFamily="18" charset="0"/>
                            </a:rPr>
                            <m:t>2</m:t>
                          </m:r>
                        </m:sub>
                      </m:sSub>
                    </m:oMath>
                  </m:oMathPara>
                </a14:m>
                <a:endParaRPr kumimoji="1" lang="zh-CN" altLang="en-US" sz="1600" dirty="0">
                  <a:solidFill>
                    <a:schemeClr val="tx1"/>
                  </a:solidFill>
                </a:endParaRPr>
              </a:p>
            </p:txBody>
          </p:sp>
        </mc:Choice>
        <mc:Fallback xmlns="">
          <p:sp>
            <p:nvSpPr>
              <p:cNvPr id="24" name="圆角矩形 23"/>
              <p:cNvSpPr>
                <a:spLocks noRot="1" noChangeAspect="1" noMove="1" noResize="1" noEditPoints="1" noAdjustHandles="1" noChangeArrowheads="1" noChangeShapeType="1" noTextEdit="1"/>
              </p:cNvSpPr>
              <p:nvPr/>
            </p:nvSpPr>
            <p:spPr>
              <a:xfrm>
                <a:off x="3467337" y="4041446"/>
                <a:ext cx="163815" cy="186086"/>
              </a:xfrm>
              <a:prstGeom prst="roundRect">
                <a:avLst/>
              </a:prstGeom>
              <a:blipFill>
                <a:blip r:embed="rId6"/>
                <a:stretch>
                  <a:fillRect t="-6667" r="-88889" b="-3666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圆角矩形 24"/>
              <p:cNvSpPr/>
              <p:nvPr/>
            </p:nvSpPr>
            <p:spPr>
              <a:xfrm>
                <a:off x="3474482" y="4499277"/>
                <a:ext cx="163815" cy="18608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kumimoji="1" lang="en-US" altLang="zh-CN" sz="1600" i="1" smtClean="0">
                              <a:solidFill>
                                <a:schemeClr val="tx1"/>
                              </a:solidFill>
                              <a:latin typeface="Cambria Math" panose="02040503050406030204" pitchFamily="18" charset="0"/>
                            </a:rPr>
                          </m:ctrlPr>
                        </m:sSubPr>
                        <m:e>
                          <m:r>
                            <a:rPr kumimoji="1" lang="en-US" altLang="zh-CN" sz="1600" i="1">
                              <a:solidFill>
                                <a:schemeClr val="tx1"/>
                              </a:solidFill>
                              <a:latin typeface="Cambria Math" charset="0"/>
                            </a:rPr>
                            <m:t>𝑇</m:t>
                          </m:r>
                        </m:e>
                        <m:sub>
                          <m:r>
                            <a:rPr kumimoji="1" lang="en-US" altLang="zh-CN" sz="1600" b="0" i="1" smtClean="0">
                              <a:solidFill>
                                <a:schemeClr val="tx1"/>
                              </a:solidFill>
                              <a:latin typeface="Cambria Math" panose="02040503050406030204" pitchFamily="18" charset="0"/>
                            </a:rPr>
                            <m:t>3</m:t>
                          </m:r>
                        </m:sub>
                      </m:sSub>
                    </m:oMath>
                  </m:oMathPara>
                </a14:m>
                <a:endParaRPr kumimoji="1" lang="zh-CN" altLang="en-US" sz="1600" dirty="0">
                  <a:solidFill>
                    <a:schemeClr val="tx1"/>
                  </a:solidFill>
                </a:endParaRPr>
              </a:p>
            </p:txBody>
          </p:sp>
        </mc:Choice>
        <mc:Fallback xmlns="">
          <p:sp>
            <p:nvSpPr>
              <p:cNvPr id="25" name="圆角矩形 24"/>
              <p:cNvSpPr>
                <a:spLocks noRot="1" noChangeAspect="1" noMove="1" noResize="1" noEditPoints="1" noAdjustHandles="1" noChangeArrowheads="1" noChangeShapeType="1" noTextEdit="1"/>
              </p:cNvSpPr>
              <p:nvPr/>
            </p:nvSpPr>
            <p:spPr>
              <a:xfrm>
                <a:off x="3474482" y="4499277"/>
                <a:ext cx="163815" cy="186086"/>
              </a:xfrm>
              <a:prstGeom prst="roundRect">
                <a:avLst/>
              </a:prstGeom>
              <a:blipFill>
                <a:blip r:embed="rId7"/>
                <a:stretch>
                  <a:fillRect t="-6452" r="-88889" b="-32258"/>
                </a:stretch>
              </a:blipFill>
              <a:ln>
                <a:noFill/>
              </a:ln>
            </p:spPr>
            <p:txBody>
              <a:bodyPr/>
              <a:lstStyle/>
              <a:p>
                <a:r>
                  <a:rPr lang="zh-CN" altLang="en-US">
                    <a:noFill/>
                  </a:rPr>
                  <a:t> </a:t>
                </a:r>
              </a:p>
            </p:txBody>
          </p:sp>
        </mc:Fallback>
      </mc:AlternateContent>
      <p:sp>
        <p:nvSpPr>
          <p:cNvPr id="26" name="Rounded Rectangular Callout 75"/>
          <p:cNvSpPr/>
          <p:nvPr/>
        </p:nvSpPr>
        <p:spPr>
          <a:xfrm>
            <a:off x="616838" y="2506608"/>
            <a:ext cx="2578242" cy="1026673"/>
          </a:xfrm>
          <a:prstGeom prst="wedgeRoundRectCallout">
            <a:avLst>
              <a:gd name="adj1" fmla="val 64259"/>
              <a:gd name="adj2" fmla="val -22288"/>
              <a:gd name="adj3" fmla="val 16667"/>
            </a:avLst>
          </a:prstGeom>
          <a:solidFill>
            <a:schemeClr val="bg1"/>
          </a:solid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tx1"/>
                </a:solidFill>
                <a:latin typeface="微软雅黑" panose="020B0503020204020204" pitchFamily="34" charset="-122"/>
                <a:ea typeface="微软雅黑" panose="020B0503020204020204" pitchFamily="34" charset="-122"/>
              </a:rPr>
              <a:t>客户端测量</a:t>
            </a:r>
            <a:endParaRPr lang="en-US" altLang="zh-CN" sz="2000" b="1" dirty="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solidFill>
                  <a:schemeClr val="tx1"/>
                </a:solidFill>
                <a:latin typeface="微软雅黑" panose="020B0503020204020204" pitchFamily="34" charset="-122"/>
                <a:ea typeface="微软雅黑" panose="020B0503020204020204" pitchFamily="34" charset="-122"/>
              </a:rPr>
              <a:t>开销高</a:t>
            </a:r>
            <a:endParaRPr lang="en-US" altLang="zh-CN" sz="1600" dirty="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solidFill>
                  <a:schemeClr val="tx1"/>
                </a:solidFill>
                <a:latin typeface="微软雅黑" panose="020B0503020204020204" pitchFamily="34" charset="-122"/>
                <a:ea typeface="微软雅黑" panose="020B0503020204020204" pitchFamily="34" charset="-122"/>
              </a:rPr>
              <a:t>没有</a:t>
            </a:r>
            <a:r>
              <a:rPr lang="en-US" altLang="zh-CN" sz="1600" dirty="0">
                <a:solidFill>
                  <a:schemeClr val="tx1"/>
                </a:solidFill>
                <a:latin typeface="微软雅黑" panose="020B0503020204020204" pitchFamily="34" charset="-122"/>
                <a:ea typeface="微软雅黑" panose="020B0503020204020204" pitchFamily="34" charset="-122"/>
              </a:rPr>
              <a:t>TCP</a:t>
            </a:r>
            <a:r>
              <a:rPr lang="zh-CN" altLang="en-US" sz="1600" dirty="0">
                <a:solidFill>
                  <a:schemeClr val="tx1"/>
                </a:solidFill>
                <a:latin typeface="微软雅黑" panose="020B0503020204020204" pitchFamily="34" charset="-122"/>
                <a:ea typeface="微软雅黑" panose="020B0503020204020204" pitchFamily="34" charset="-122"/>
              </a:rPr>
              <a:t>层数据</a:t>
            </a:r>
            <a:endParaRPr lang="en-US" sz="1600" dirty="0">
              <a:solidFill>
                <a:schemeClr val="tx1"/>
              </a:solidFill>
              <a:latin typeface="微软雅黑" panose="020B0503020204020204" pitchFamily="34" charset="-122"/>
              <a:ea typeface="微软雅黑" panose="020B0503020204020204" pitchFamily="34" charset="-122"/>
            </a:endParaRPr>
          </a:p>
        </p:txBody>
      </p:sp>
      <p:sp>
        <p:nvSpPr>
          <p:cNvPr id="27" name="Rounded Rectangular Callout 75"/>
          <p:cNvSpPr/>
          <p:nvPr/>
        </p:nvSpPr>
        <p:spPr>
          <a:xfrm>
            <a:off x="7891088" y="2427776"/>
            <a:ext cx="2762230" cy="877777"/>
          </a:xfrm>
          <a:prstGeom prst="wedgeRoundRectCallout">
            <a:avLst>
              <a:gd name="adj1" fmla="val -68826"/>
              <a:gd name="adj2" fmla="val -21406"/>
              <a:gd name="adj3" fmla="val 16667"/>
            </a:avLst>
          </a:prstGeom>
          <a:solidFill>
            <a:schemeClr val="bg1"/>
          </a:solid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tx1"/>
                </a:solidFill>
                <a:latin typeface="微软雅黑" panose="020B0503020204020204" pitchFamily="34" charset="-122"/>
                <a:ea typeface="微软雅黑" panose="020B0503020204020204" pitchFamily="34" charset="-122"/>
              </a:rPr>
              <a:t>服务器端测量</a:t>
            </a:r>
            <a:endParaRPr lang="en-US" altLang="zh-CN" sz="2000" b="1" dirty="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solidFill>
                  <a:schemeClr val="tx1"/>
                </a:solidFill>
                <a:latin typeface="微软雅黑" panose="020B0503020204020204" pitchFamily="34" charset="-122"/>
                <a:ea typeface="微软雅黑" panose="020B0503020204020204" pitchFamily="34" charset="-122"/>
              </a:rPr>
              <a:t>无法直接测量网络传输延迟</a:t>
            </a:r>
            <a:endParaRPr lang="en-US" sz="1600" dirty="0">
              <a:solidFill>
                <a:schemeClr val="tx1"/>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4098478" y="5544422"/>
            <a:ext cx="2406428" cy="369332"/>
          </a:xfrm>
          <a:prstGeom prst="rect">
            <a:avLst/>
          </a:prstGeom>
          <a:noFill/>
        </p:spPr>
        <p:txBody>
          <a:bodyPr wrap="none" rtlCol="0">
            <a:spAutoFit/>
          </a:bodyPr>
          <a:lstStyle/>
          <a:p>
            <a:r>
              <a:rPr kumimoji="1" lang="zh-CN" altLang="en-US" b="1" dirty="0"/>
              <a:t>网络传输延迟 </a:t>
            </a:r>
            <a:r>
              <a:rPr kumimoji="1" lang="en-US" altLang="zh-CN" b="1" dirty="0"/>
              <a:t>= T</a:t>
            </a:r>
            <a:r>
              <a:rPr kumimoji="1" lang="en-US" altLang="zh-CN" b="1" baseline="-25000" dirty="0"/>
              <a:t>1</a:t>
            </a:r>
            <a:r>
              <a:rPr kumimoji="1" lang="en-US" altLang="zh-CN" b="1" dirty="0"/>
              <a:t> + T</a:t>
            </a:r>
            <a:r>
              <a:rPr kumimoji="1" lang="en-US" altLang="zh-CN" b="1" baseline="-25000" dirty="0"/>
              <a:t>3</a:t>
            </a:r>
            <a:endParaRPr kumimoji="1" lang="zh-CN" altLang="en-US" b="1" baseline="-25000" dirty="0"/>
          </a:p>
        </p:txBody>
      </p:sp>
    </p:spTree>
    <p:extLst>
      <p:ext uri="{BB962C8B-B14F-4D97-AF65-F5344CB8AC3E}">
        <p14:creationId xmlns:p14="http://schemas.microsoft.com/office/powerpoint/2010/main" val="2618179030"/>
      </p:ext>
    </p:extLst>
  </p:cSld>
  <p:clrMapOvr>
    <a:masterClrMapping/>
  </p:clrMapOvr>
  <mc:AlternateContent xmlns:mc="http://schemas.openxmlformats.org/markup-compatibility/2006" xmlns:p14="http://schemas.microsoft.com/office/powerpoint/2010/main">
    <mc:Choice Requires="p14">
      <p:transition spd="slow" p14:dur="2000" advTm="1855"/>
    </mc:Choice>
    <mc:Fallback xmlns="">
      <p:transition spd="slow" advTm="1855"/>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latin typeface="微软雅黑" panose="020B0503020204020204" pitchFamily="34" charset="-122"/>
                <a:ea typeface="微软雅黑" panose="020B0503020204020204" pitchFamily="34" charset="-122"/>
              </a:rPr>
              <a:t>挑战</a:t>
            </a:r>
            <a:r>
              <a:rPr lang="en-US" altLang="zh-CN" dirty="0">
                <a:latin typeface="微软雅黑" panose="020B0503020204020204" pitchFamily="34" charset="-122"/>
                <a:ea typeface="微软雅黑" panose="020B0503020204020204" pitchFamily="34" charset="-122"/>
              </a:rPr>
              <a:t> 2:</a:t>
            </a:r>
            <a:r>
              <a:rPr lang="zh-CN" altLang="en-US" dirty="0">
                <a:latin typeface="微软雅黑" panose="020B0503020204020204" pitchFamily="34" charset="-122"/>
                <a:ea typeface="微软雅黑" panose="020B0503020204020204" pitchFamily="34" charset="-122"/>
              </a:rPr>
              <a:t>在多样化的网络环境下，如何使用强化学习动态学习窗口？</a:t>
            </a:r>
            <a:endParaRPr lang="en-US" altLang="zh-CN"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normAutofit lnSpcReduction="10000"/>
          </a:bodyPr>
          <a:lstStyle/>
          <a:p>
            <a:r>
              <a:rPr lang="zh-CN" altLang="en-US" sz="2400" dirty="0">
                <a:solidFill>
                  <a:srgbClr val="FF0000"/>
                </a:solidFill>
                <a:latin typeface="微软雅黑" panose="020B0503020204020204" pitchFamily="34" charset="-122"/>
                <a:ea typeface="微软雅黑" panose="020B0503020204020204" pitchFamily="34" charset="-122"/>
              </a:rPr>
              <a:t>强化学习需要环境在一定时间内保持稳定</a:t>
            </a:r>
            <a:endParaRPr lang="en-US" altLang="zh-CN" dirty="0">
              <a:solidFill>
                <a:srgbClr val="FF0000"/>
              </a:solidFill>
              <a:latin typeface="微软雅黑" panose="020B0503020204020204" pitchFamily="34" charset="-122"/>
              <a:ea typeface="微软雅黑" panose="020B0503020204020204" pitchFamily="34" charset="-122"/>
            </a:endParaRPr>
          </a:p>
          <a:p>
            <a:endParaRPr lang="en-US" altLang="zh-CN" dirty="0">
              <a:solidFill>
                <a:srgbClr val="FF0000"/>
              </a:solidFill>
              <a:latin typeface="微软雅黑" panose="020B0503020204020204" pitchFamily="34" charset="-122"/>
              <a:ea typeface="微软雅黑" panose="020B0503020204020204" pitchFamily="34" charset="-122"/>
            </a:endParaRPr>
          </a:p>
          <a:p>
            <a:endParaRPr lang="en-US" altLang="zh-CN" dirty="0">
              <a:solidFill>
                <a:srgbClr val="FF0000"/>
              </a:solidFill>
              <a:latin typeface="微软雅黑" panose="020B0503020204020204" pitchFamily="34" charset="-122"/>
              <a:ea typeface="微软雅黑" panose="020B0503020204020204" pitchFamily="34" charset="-122"/>
            </a:endParaRPr>
          </a:p>
          <a:p>
            <a:endParaRPr lang="en-US" altLang="zh-CN" dirty="0">
              <a:solidFill>
                <a:srgbClr val="FF0000"/>
              </a:solidFill>
              <a:latin typeface="微软雅黑" panose="020B0503020204020204" pitchFamily="34" charset="-122"/>
              <a:ea typeface="微软雅黑" panose="020B0503020204020204" pitchFamily="34" charset="-122"/>
            </a:endParaRPr>
          </a:p>
          <a:p>
            <a:endParaRPr lang="en-US" altLang="zh-CN" dirty="0">
              <a:solidFill>
                <a:srgbClr val="FF0000"/>
              </a:solidFill>
              <a:latin typeface="微软雅黑" panose="020B0503020204020204" pitchFamily="34" charset="-122"/>
              <a:ea typeface="微软雅黑" panose="020B0503020204020204" pitchFamily="34" charset="-122"/>
            </a:endParaRPr>
          </a:p>
          <a:p>
            <a:endParaRPr lang="en-US" altLang="zh-CN" dirty="0">
              <a:solidFill>
                <a:srgbClr val="FF0000"/>
              </a:solidFill>
              <a:latin typeface="微软雅黑" panose="020B0503020204020204" pitchFamily="34" charset="-122"/>
              <a:ea typeface="微软雅黑" panose="020B0503020204020204" pitchFamily="34" charset="-122"/>
            </a:endParaRPr>
          </a:p>
          <a:p>
            <a:endParaRPr lang="en-US" altLang="zh-CN"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并非所有的用户满足强化学习的假设</a:t>
            </a:r>
            <a:endParaRPr lang="en-US" altLang="zh-CN" sz="2400" dirty="0">
              <a:latin typeface="微软雅黑" panose="020B0503020204020204" pitchFamily="34" charset="-122"/>
              <a:ea typeface="微软雅黑" panose="020B0503020204020204" pitchFamily="34" charset="-122"/>
            </a:endParaRPr>
          </a:p>
          <a:p>
            <a:pPr lvl="1">
              <a:lnSpc>
                <a:spcPct val="150000"/>
              </a:lnSpc>
            </a:pPr>
            <a:r>
              <a:rPr lang="zh-CN" altLang="en-US" sz="1600" dirty="0">
                <a:latin typeface="微软雅黑" panose="020B0503020204020204" pitchFamily="34" charset="-122"/>
                <a:ea typeface="微软雅黑" panose="020B0503020204020204" pitchFamily="34" charset="-122"/>
              </a:rPr>
              <a:t>细粒度分组 </a:t>
            </a:r>
            <a:r>
              <a:rPr lang="en-US" altLang="zh-CN" sz="1600" dirty="0">
                <a:latin typeface="微软雅黑" panose="020B0503020204020204" pitchFamily="34" charset="-122"/>
                <a:ea typeface="微软雅黑" panose="020B0503020204020204" pitchFamily="34" charset="-122"/>
              </a:rPr>
              <a:t>-&gt; </a:t>
            </a:r>
            <a:r>
              <a:rPr lang="zh-CN" altLang="en-US" sz="1600" dirty="0">
                <a:latin typeface="微软雅黑" panose="020B0503020204020204" pitchFamily="34" charset="-122"/>
                <a:ea typeface="微软雅黑" panose="020B0503020204020204" pitchFamily="34" charset="-122"/>
              </a:rPr>
              <a:t>没有足够的数据采样</a:t>
            </a:r>
            <a:endParaRPr lang="en-US" altLang="zh-CN" sz="1600" dirty="0">
              <a:latin typeface="微软雅黑" panose="020B0503020204020204" pitchFamily="34" charset="-122"/>
              <a:ea typeface="微软雅黑" panose="020B0503020204020204" pitchFamily="34" charset="-122"/>
            </a:endParaRPr>
          </a:p>
          <a:p>
            <a:pPr lvl="1">
              <a:lnSpc>
                <a:spcPct val="150000"/>
              </a:lnSpc>
            </a:pPr>
            <a:r>
              <a:rPr lang="zh-CN" altLang="en-US" sz="1600" dirty="0">
                <a:latin typeface="微软雅黑" panose="020B0503020204020204" pitchFamily="34" charset="-122"/>
                <a:ea typeface="微软雅黑" panose="020B0503020204020204" pitchFamily="34" charset="-122"/>
              </a:rPr>
              <a:t>粗粒度分组</a:t>
            </a:r>
            <a:r>
              <a:rPr lang="en-US" altLang="zh-CN" sz="1600" dirty="0">
                <a:latin typeface="微软雅黑" panose="020B0503020204020204" pitchFamily="34" charset="-122"/>
                <a:ea typeface="微软雅黑" panose="020B0503020204020204" pitchFamily="34" charset="-122"/>
              </a:rPr>
              <a:t> -&gt; </a:t>
            </a:r>
            <a:r>
              <a:rPr lang="zh-CN" altLang="en-US" sz="1600" dirty="0">
                <a:latin typeface="微软雅黑" panose="020B0503020204020204" pitchFamily="34" charset="-122"/>
                <a:ea typeface="微软雅黑" panose="020B0503020204020204" pitchFamily="34" charset="-122"/>
              </a:rPr>
              <a:t>性能次优</a:t>
            </a:r>
            <a:endParaRPr lang="en-US" altLang="zh-CN" sz="1600" dirty="0">
              <a:latin typeface="微软雅黑" panose="020B0503020204020204" pitchFamily="34" charset="-122"/>
              <a:ea typeface="微软雅黑" panose="020B0503020204020204" pitchFamily="34" charset="-122"/>
            </a:endParaRPr>
          </a:p>
          <a:p>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3"/>
          </p:nvPr>
        </p:nvSpPr>
        <p:spPr/>
        <p:txBody>
          <a:bodyPr/>
          <a:lstStyle/>
          <a:p>
            <a:fld id="{33D6DA08-2198-194F-8B57-C883F3E47026}" type="slidenum">
              <a:rPr kumimoji="1" lang="zh-CN" altLang="en-US" smtClean="0"/>
              <a:t>14</a:t>
            </a:fld>
            <a:endParaRPr kumimoji="1" lang="zh-CN" altLang="en-US"/>
          </a:p>
        </p:txBody>
      </p:sp>
      <p:cxnSp>
        <p:nvCxnSpPr>
          <p:cNvPr id="5" name="直接箭头连接符 4"/>
          <p:cNvCxnSpPr/>
          <p:nvPr/>
        </p:nvCxnSpPr>
        <p:spPr>
          <a:xfrm>
            <a:off x="1422056" y="4262540"/>
            <a:ext cx="414337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1428305" y="2053572"/>
            <a:ext cx="0" cy="22089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任意多边形 6"/>
          <p:cNvSpPr/>
          <p:nvPr/>
        </p:nvSpPr>
        <p:spPr>
          <a:xfrm>
            <a:off x="1615373" y="2434690"/>
            <a:ext cx="3829050" cy="419100"/>
          </a:xfrm>
          <a:custGeom>
            <a:avLst/>
            <a:gdLst>
              <a:gd name="connsiteX0" fmla="*/ 0 w 3829050"/>
              <a:gd name="connsiteY0" fmla="*/ 419100 h 419100"/>
              <a:gd name="connsiteX1" fmla="*/ 47625 w 3829050"/>
              <a:gd name="connsiteY1" fmla="*/ 409575 h 419100"/>
              <a:gd name="connsiteX2" fmla="*/ 247650 w 3829050"/>
              <a:gd name="connsiteY2" fmla="*/ 390525 h 419100"/>
              <a:gd name="connsiteX3" fmla="*/ 304800 w 3829050"/>
              <a:gd name="connsiteY3" fmla="*/ 371475 h 419100"/>
              <a:gd name="connsiteX4" fmla="*/ 361950 w 3829050"/>
              <a:gd name="connsiteY4" fmla="*/ 333375 h 419100"/>
              <a:gd name="connsiteX5" fmla="*/ 390525 w 3829050"/>
              <a:gd name="connsiteY5" fmla="*/ 323850 h 419100"/>
              <a:gd name="connsiteX6" fmla="*/ 447675 w 3829050"/>
              <a:gd name="connsiteY6" fmla="*/ 295275 h 419100"/>
              <a:gd name="connsiteX7" fmla="*/ 485775 w 3829050"/>
              <a:gd name="connsiteY7" fmla="*/ 266700 h 419100"/>
              <a:gd name="connsiteX8" fmla="*/ 514350 w 3829050"/>
              <a:gd name="connsiteY8" fmla="*/ 247650 h 419100"/>
              <a:gd name="connsiteX9" fmla="*/ 533400 w 3829050"/>
              <a:gd name="connsiteY9" fmla="*/ 219075 h 419100"/>
              <a:gd name="connsiteX10" fmla="*/ 571500 w 3829050"/>
              <a:gd name="connsiteY10" fmla="*/ 200025 h 419100"/>
              <a:gd name="connsiteX11" fmla="*/ 657225 w 3829050"/>
              <a:gd name="connsiteY11" fmla="*/ 133350 h 419100"/>
              <a:gd name="connsiteX12" fmla="*/ 714375 w 3829050"/>
              <a:gd name="connsiteY12" fmla="*/ 95250 h 419100"/>
              <a:gd name="connsiteX13" fmla="*/ 742950 w 3829050"/>
              <a:gd name="connsiteY13" fmla="*/ 76200 h 419100"/>
              <a:gd name="connsiteX14" fmla="*/ 800100 w 3829050"/>
              <a:gd name="connsiteY14" fmla="*/ 28575 h 419100"/>
              <a:gd name="connsiteX15" fmla="*/ 857250 w 3829050"/>
              <a:gd name="connsiteY15" fmla="*/ 9525 h 419100"/>
              <a:gd name="connsiteX16" fmla="*/ 885825 w 3829050"/>
              <a:gd name="connsiteY16" fmla="*/ 0 h 419100"/>
              <a:gd name="connsiteX17" fmla="*/ 1257300 w 3829050"/>
              <a:gd name="connsiteY17" fmla="*/ 19050 h 419100"/>
              <a:gd name="connsiteX18" fmla="*/ 1362075 w 3829050"/>
              <a:gd name="connsiteY18" fmla="*/ 47625 h 419100"/>
              <a:gd name="connsiteX19" fmla="*/ 1409700 w 3829050"/>
              <a:gd name="connsiteY19" fmla="*/ 66675 h 419100"/>
              <a:gd name="connsiteX20" fmla="*/ 1485900 w 3829050"/>
              <a:gd name="connsiteY20" fmla="*/ 76200 h 419100"/>
              <a:gd name="connsiteX21" fmla="*/ 1543050 w 3829050"/>
              <a:gd name="connsiteY21" fmla="*/ 95250 h 419100"/>
              <a:gd name="connsiteX22" fmla="*/ 1571625 w 3829050"/>
              <a:gd name="connsiteY22" fmla="*/ 104775 h 419100"/>
              <a:gd name="connsiteX23" fmla="*/ 1609725 w 3829050"/>
              <a:gd name="connsiteY23" fmla="*/ 114300 h 419100"/>
              <a:gd name="connsiteX24" fmla="*/ 1676400 w 3829050"/>
              <a:gd name="connsiteY24" fmla="*/ 142875 h 419100"/>
              <a:gd name="connsiteX25" fmla="*/ 1704975 w 3829050"/>
              <a:gd name="connsiteY25" fmla="*/ 161925 h 419100"/>
              <a:gd name="connsiteX26" fmla="*/ 1762125 w 3829050"/>
              <a:gd name="connsiteY26" fmla="*/ 180975 h 419100"/>
              <a:gd name="connsiteX27" fmla="*/ 1800225 w 3829050"/>
              <a:gd name="connsiteY27" fmla="*/ 200025 h 419100"/>
              <a:gd name="connsiteX28" fmla="*/ 1857375 w 3829050"/>
              <a:gd name="connsiteY28" fmla="*/ 219075 h 419100"/>
              <a:gd name="connsiteX29" fmla="*/ 1885950 w 3829050"/>
              <a:gd name="connsiteY29" fmla="*/ 228600 h 419100"/>
              <a:gd name="connsiteX30" fmla="*/ 1914525 w 3829050"/>
              <a:gd name="connsiteY30" fmla="*/ 247650 h 419100"/>
              <a:gd name="connsiteX31" fmla="*/ 1971675 w 3829050"/>
              <a:gd name="connsiteY31" fmla="*/ 266700 h 419100"/>
              <a:gd name="connsiteX32" fmla="*/ 2000250 w 3829050"/>
              <a:gd name="connsiteY32" fmla="*/ 276225 h 419100"/>
              <a:gd name="connsiteX33" fmla="*/ 2028825 w 3829050"/>
              <a:gd name="connsiteY33" fmla="*/ 285750 h 419100"/>
              <a:gd name="connsiteX34" fmla="*/ 2057400 w 3829050"/>
              <a:gd name="connsiteY34" fmla="*/ 295275 h 419100"/>
              <a:gd name="connsiteX35" fmla="*/ 2085975 w 3829050"/>
              <a:gd name="connsiteY35" fmla="*/ 314325 h 419100"/>
              <a:gd name="connsiteX36" fmla="*/ 2162175 w 3829050"/>
              <a:gd name="connsiteY36" fmla="*/ 342900 h 419100"/>
              <a:gd name="connsiteX37" fmla="*/ 2209800 w 3829050"/>
              <a:gd name="connsiteY37" fmla="*/ 352425 h 419100"/>
              <a:gd name="connsiteX38" fmla="*/ 2343150 w 3829050"/>
              <a:gd name="connsiteY38" fmla="*/ 371475 h 419100"/>
              <a:gd name="connsiteX39" fmla="*/ 2381250 w 3829050"/>
              <a:gd name="connsiteY39" fmla="*/ 381000 h 419100"/>
              <a:gd name="connsiteX40" fmla="*/ 2505075 w 3829050"/>
              <a:gd name="connsiteY40" fmla="*/ 400050 h 419100"/>
              <a:gd name="connsiteX41" fmla="*/ 2943225 w 3829050"/>
              <a:gd name="connsiteY41" fmla="*/ 390525 h 419100"/>
              <a:gd name="connsiteX42" fmla="*/ 3076575 w 3829050"/>
              <a:gd name="connsiteY42" fmla="*/ 371475 h 419100"/>
              <a:gd name="connsiteX43" fmla="*/ 3133725 w 3829050"/>
              <a:gd name="connsiteY43" fmla="*/ 342900 h 419100"/>
              <a:gd name="connsiteX44" fmla="*/ 3162300 w 3829050"/>
              <a:gd name="connsiteY44" fmla="*/ 323850 h 419100"/>
              <a:gd name="connsiteX45" fmla="*/ 3181350 w 3829050"/>
              <a:gd name="connsiteY45" fmla="*/ 295275 h 419100"/>
              <a:gd name="connsiteX46" fmla="*/ 3248025 w 3829050"/>
              <a:gd name="connsiteY46" fmla="*/ 266700 h 419100"/>
              <a:gd name="connsiteX47" fmla="*/ 3305175 w 3829050"/>
              <a:gd name="connsiteY47" fmla="*/ 228600 h 419100"/>
              <a:gd name="connsiteX48" fmla="*/ 3362325 w 3829050"/>
              <a:gd name="connsiteY48" fmla="*/ 190500 h 419100"/>
              <a:gd name="connsiteX49" fmla="*/ 3409950 w 3829050"/>
              <a:gd name="connsiteY49" fmla="*/ 133350 h 419100"/>
              <a:gd name="connsiteX50" fmla="*/ 3476625 w 3829050"/>
              <a:gd name="connsiteY50" fmla="*/ 95250 h 419100"/>
              <a:gd name="connsiteX51" fmla="*/ 3505200 w 3829050"/>
              <a:gd name="connsiteY51" fmla="*/ 76200 h 419100"/>
              <a:gd name="connsiteX52" fmla="*/ 3562350 w 3829050"/>
              <a:gd name="connsiteY52" fmla="*/ 57150 h 419100"/>
              <a:gd name="connsiteX53" fmla="*/ 3590925 w 3829050"/>
              <a:gd name="connsiteY53" fmla="*/ 47625 h 419100"/>
              <a:gd name="connsiteX54" fmla="*/ 3667125 w 3829050"/>
              <a:gd name="connsiteY54" fmla="*/ 28575 h 419100"/>
              <a:gd name="connsiteX55" fmla="*/ 3695700 w 3829050"/>
              <a:gd name="connsiteY55" fmla="*/ 19050 h 419100"/>
              <a:gd name="connsiteX56" fmla="*/ 3829050 w 3829050"/>
              <a:gd name="connsiteY56" fmla="*/ 1905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829050" h="419100">
                <a:moveTo>
                  <a:pt x="0" y="419100"/>
                </a:moveTo>
                <a:cubicBezTo>
                  <a:pt x="15875" y="415925"/>
                  <a:pt x="31502" y="411041"/>
                  <a:pt x="47625" y="409575"/>
                </a:cubicBezTo>
                <a:cubicBezTo>
                  <a:pt x="160035" y="399356"/>
                  <a:pt x="172249" y="413145"/>
                  <a:pt x="247650" y="390525"/>
                </a:cubicBezTo>
                <a:cubicBezTo>
                  <a:pt x="266884" y="384755"/>
                  <a:pt x="288092" y="382614"/>
                  <a:pt x="304800" y="371475"/>
                </a:cubicBezTo>
                <a:cubicBezTo>
                  <a:pt x="323850" y="358775"/>
                  <a:pt x="340230" y="340615"/>
                  <a:pt x="361950" y="333375"/>
                </a:cubicBezTo>
                <a:cubicBezTo>
                  <a:pt x="371475" y="330200"/>
                  <a:pt x="381545" y="328340"/>
                  <a:pt x="390525" y="323850"/>
                </a:cubicBezTo>
                <a:cubicBezTo>
                  <a:pt x="464383" y="286921"/>
                  <a:pt x="375851" y="319216"/>
                  <a:pt x="447675" y="295275"/>
                </a:cubicBezTo>
                <a:cubicBezTo>
                  <a:pt x="460375" y="285750"/>
                  <a:pt x="472857" y="275927"/>
                  <a:pt x="485775" y="266700"/>
                </a:cubicBezTo>
                <a:cubicBezTo>
                  <a:pt x="495090" y="260046"/>
                  <a:pt x="506255" y="255745"/>
                  <a:pt x="514350" y="247650"/>
                </a:cubicBezTo>
                <a:cubicBezTo>
                  <a:pt x="522445" y="239555"/>
                  <a:pt x="524606" y="226404"/>
                  <a:pt x="533400" y="219075"/>
                </a:cubicBezTo>
                <a:cubicBezTo>
                  <a:pt x="544308" y="209985"/>
                  <a:pt x="559324" y="207330"/>
                  <a:pt x="571500" y="200025"/>
                </a:cubicBezTo>
                <a:cubicBezTo>
                  <a:pt x="709330" y="117327"/>
                  <a:pt x="571587" y="199957"/>
                  <a:pt x="657225" y="133350"/>
                </a:cubicBezTo>
                <a:cubicBezTo>
                  <a:pt x="675297" y="119294"/>
                  <a:pt x="695325" y="107950"/>
                  <a:pt x="714375" y="95250"/>
                </a:cubicBezTo>
                <a:cubicBezTo>
                  <a:pt x="723900" y="88900"/>
                  <a:pt x="734855" y="84295"/>
                  <a:pt x="742950" y="76200"/>
                </a:cubicBezTo>
                <a:cubicBezTo>
                  <a:pt x="760895" y="58255"/>
                  <a:pt x="776230" y="39184"/>
                  <a:pt x="800100" y="28575"/>
                </a:cubicBezTo>
                <a:cubicBezTo>
                  <a:pt x="818450" y="20420"/>
                  <a:pt x="838200" y="15875"/>
                  <a:pt x="857250" y="9525"/>
                </a:cubicBezTo>
                <a:lnTo>
                  <a:pt x="885825" y="0"/>
                </a:lnTo>
                <a:cubicBezTo>
                  <a:pt x="1079879" y="6064"/>
                  <a:pt x="1119413" y="-3931"/>
                  <a:pt x="1257300" y="19050"/>
                </a:cubicBezTo>
                <a:cubicBezTo>
                  <a:pt x="1298297" y="25883"/>
                  <a:pt x="1322211" y="31679"/>
                  <a:pt x="1362075" y="47625"/>
                </a:cubicBezTo>
                <a:cubicBezTo>
                  <a:pt x="1377950" y="53975"/>
                  <a:pt x="1393040" y="62830"/>
                  <a:pt x="1409700" y="66675"/>
                </a:cubicBezTo>
                <a:cubicBezTo>
                  <a:pt x="1434642" y="72431"/>
                  <a:pt x="1460500" y="73025"/>
                  <a:pt x="1485900" y="76200"/>
                </a:cubicBezTo>
                <a:lnTo>
                  <a:pt x="1543050" y="95250"/>
                </a:lnTo>
                <a:cubicBezTo>
                  <a:pt x="1552575" y="98425"/>
                  <a:pt x="1561885" y="102340"/>
                  <a:pt x="1571625" y="104775"/>
                </a:cubicBezTo>
                <a:lnTo>
                  <a:pt x="1609725" y="114300"/>
                </a:lnTo>
                <a:cubicBezTo>
                  <a:pt x="1681464" y="162126"/>
                  <a:pt x="1590290" y="105971"/>
                  <a:pt x="1676400" y="142875"/>
                </a:cubicBezTo>
                <a:cubicBezTo>
                  <a:pt x="1686922" y="147384"/>
                  <a:pt x="1694514" y="157276"/>
                  <a:pt x="1704975" y="161925"/>
                </a:cubicBezTo>
                <a:cubicBezTo>
                  <a:pt x="1723325" y="170080"/>
                  <a:pt x="1744164" y="171995"/>
                  <a:pt x="1762125" y="180975"/>
                </a:cubicBezTo>
                <a:cubicBezTo>
                  <a:pt x="1774825" y="187325"/>
                  <a:pt x="1787042" y="194752"/>
                  <a:pt x="1800225" y="200025"/>
                </a:cubicBezTo>
                <a:cubicBezTo>
                  <a:pt x="1818869" y="207483"/>
                  <a:pt x="1838325" y="212725"/>
                  <a:pt x="1857375" y="219075"/>
                </a:cubicBezTo>
                <a:cubicBezTo>
                  <a:pt x="1866900" y="222250"/>
                  <a:pt x="1877596" y="223031"/>
                  <a:pt x="1885950" y="228600"/>
                </a:cubicBezTo>
                <a:cubicBezTo>
                  <a:pt x="1895475" y="234950"/>
                  <a:pt x="1904064" y="243001"/>
                  <a:pt x="1914525" y="247650"/>
                </a:cubicBezTo>
                <a:cubicBezTo>
                  <a:pt x="1932875" y="255805"/>
                  <a:pt x="1952625" y="260350"/>
                  <a:pt x="1971675" y="266700"/>
                </a:cubicBezTo>
                <a:lnTo>
                  <a:pt x="2000250" y="276225"/>
                </a:lnTo>
                <a:lnTo>
                  <a:pt x="2028825" y="285750"/>
                </a:lnTo>
                <a:cubicBezTo>
                  <a:pt x="2038350" y="288925"/>
                  <a:pt x="2049046" y="289706"/>
                  <a:pt x="2057400" y="295275"/>
                </a:cubicBezTo>
                <a:cubicBezTo>
                  <a:pt x="2066925" y="301625"/>
                  <a:pt x="2075736" y="309205"/>
                  <a:pt x="2085975" y="314325"/>
                </a:cubicBezTo>
                <a:cubicBezTo>
                  <a:pt x="2094715" y="318695"/>
                  <a:pt x="2145688" y="338778"/>
                  <a:pt x="2162175" y="342900"/>
                </a:cubicBezTo>
                <a:cubicBezTo>
                  <a:pt x="2177881" y="346827"/>
                  <a:pt x="2193996" y="348913"/>
                  <a:pt x="2209800" y="352425"/>
                </a:cubicBezTo>
                <a:cubicBezTo>
                  <a:pt x="2294550" y="371258"/>
                  <a:pt x="2196620" y="356822"/>
                  <a:pt x="2343150" y="371475"/>
                </a:cubicBezTo>
                <a:cubicBezTo>
                  <a:pt x="2355850" y="374650"/>
                  <a:pt x="2368311" y="379009"/>
                  <a:pt x="2381250" y="381000"/>
                </a:cubicBezTo>
                <a:cubicBezTo>
                  <a:pt x="2523868" y="402941"/>
                  <a:pt x="2419102" y="378557"/>
                  <a:pt x="2505075" y="400050"/>
                </a:cubicBezTo>
                <a:lnTo>
                  <a:pt x="2943225" y="390525"/>
                </a:lnTo>
                <a:cubicBezTo>
                  <a:pt x="3019018" y="387818"/>
                  <a:pt x="3020846" y="385407"/>
                  <a:pt x="3076575" y="371475"/>
                </a:cubicBezTo>
                <a:cubicBezTo>
                  <a:pt x="3158467" y="316880"/>
                  <a:pt x="3054855" y="382335"/>
                  <a:pt x="3133725" y="342900"/>
                </a:cubicBezTo>
                <a:cubicBezTo>
                  <a:pt x="3143964" y="337780"/>
                  <a:pt x="3152775" y="330200"/>
                  <a:pt x="3162300" y="323850"/>
                </a:cubicBezTo>
                <a:cubicBezTo>
                  <a:pt x="3168650" y="314325"/>
                  <a:pt x="3173255" y="303370"/>
                  <a:pt x="3181350" y="295275"/>
                </a:cubicBezTo>
                <a:cubicBezTo>
                  <a:pt x="3203276" y="273349"/>
                  <a:pt x="3218878" y="273987"/>
                  <a:pt x="3248025" y="266700"/>
                </a:cubicBezTo>
                <a:cubicBezTo>
                  <a:pt x="3339182" y="175543"/>
                  <a:pt x="3222467" y="283739"/>
                  <a:pt x="3305175" y="228600"/>
                </a:cubicBezTo>
                <a:cubicBezTo>
                  <a:pt x="3376524" y="181034"/>
                  <a:pt x="3294381" y="213148"/>
                  <a:pt x="3362325" y="190500"/>
                </a:cubicBezTo>
                <a:cubicBezTo>
                  <a:pt x="3488950" y="95532"/>
                  <a:pt x="3344497" y="215166"/>
                  <a:pt x="3409950" y="133350"/>
                </a:cubicBezTo>
                <a:cubicBezTo>
                  <a:pt x="3419721" y="121136"/>
                  <a:pt x="3466263" y="101171"/>
                  <a:pt x="3476625" y="95250"/>
                </a:cubicBezTo>
                <a:cubicBezTo>
                  <a:pt x="3486564" y="89570"/>
                  <a:pt x="3494739" y="80849"/>
                  <a:pt x="3505200" y="76200"/>
                </a:cubicBezTo>
                <a:cubicBezTo>
                  <a:pt x="3523550" y="68045"/>
                  <a:pt x="3543300" y="63500"/>
                  <a:pt x="3562350" y="57150"/>
                </a:cubicBezTo>
                <a:cubicBezTo>
                  <a:pt x="3571875" y="53975"/>
                  <a:pt x="3581185" y="50060"/>
                  <a:pt x="3590925" y="47625"/>
                </a:cubicBezTo>
                <a:cubicBezTo>
                  <a:pt x="3616325" y="41275"/>
                  <a:pt x="3642287" y="36854"/>
                  <a:pt x="3667125" y="28575"/>
                </a:cubicBezTo>
                <a:cubicBezTo>
                  <a:pt x="3676650" y="25400"/>
                  <a:pt x="3685677" y="19640"/>
                  <a:pt x="3695700" y="19050"/>
                </a:cubicBezTo>
                <a:cubicBezTo>
                  <a:pt x="3740073" y="16440"/>
                  <a:pt x="3784600" y="19050"/>
                  <a:pt x="3829050" y="1905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9" name="文本框 8"/>
          <p:cNvSpPr txBox="1"/>
          <p:nvPr/>
        </p:nvSpPr>
        <p:spPr>
          <a:xfrm>
            <a:off x="5335957" y="4304589"/>
            <a:ext cx="646331" cy="369332"/>
          </a:xfrm>
          <a:prstGeom prst="rect">
            <a:avLst/>
          </a:prstGeom>
          <a:noFill/>
        </p:spPr>
        <p:txBody>
          <a:bodyPr wrap="none" rtlCol="0">
            <a:spAutoFit/>
          </a:bodyPr>
          <a:lstStyle/>
          <a:p>
            <a:r>
              <a:rPr lang="zh-CN" altLang="en-US" dirty="0">
                <a:latin typeface="SimHei" charset="-122"/>
                <a:ea typeface="SimHei" charset="-122"/>
                <a:cs typeface="SimHei" charset="-122"/>
              </a:rPr>
              <a:t>时间</a:t>
            </a:r>
          </a:p>
        </p:txBody>
      </p:sp>
      <p:sp>
        <p:nvSpPr>
          <p:cNvPr id="10" name="文本框 9"/>
          <p:cNvSpPr txBox="1"/>
          <p:nvPr/>
        </p:nvSpPr>
        <p:spPr>
          <a:xfrm>
            <a:off x="-144712" y="2053571"/>
            <a:ext cx="1609173" cy="584775"/>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网络环境</a:t>
            </a:r>
            <a:endParaRPr lang="en-US" altLang="zh-CN" b="1" dirty="0">
              <a:latin typeface="微软雅黑" panose="020B0503020204020204" pitchFamily="34" charset="-122"/>
              <a:ea typeface="微软雅黑" panose="020B0503020204020204" pitchFamily="34" charset="-122"/>
            </a:endParaRPr>
          </a:p>
          <a:p>
            <a:pPr algn="ctr"/>
            <a:r>
              <a:rPr lang="en-US" altLang="zh-CN" sz="1400" dirty="0"/>
              <a:t>(</a:t>
            </a:r>
            <a:r>
              <a:rPr lang="zh-CN" altLang="en-US" sz="1400" dirty="0"/>
              <a:t>平均带宽</a:t>
            </a:r>
            <a:r>
              <a:rPr lang="en-US" altLang="zh-CN" sz="1400" dirty="0"/>
              <a:t>)</a:t>
            </a:r>
          </a:p>
        </p:txBody>
      </p:sp>
      <p:sp>
        <p:nvSpPr>
          <p:cNvPr id="12" name="文本框 11"/>
          <p:cNvSpPr txBox="1"/>
          <p:nvPr/>
        </p:nvSpPr>
        <p:spPr>
          <a:xfrm>
            <a:off x="5450962" y="2391307"/>
            <a:ext cx="1826141" cy="338554"/>
          </a:xfrm>
          <a:prstGeom prst="rect">
            <a:avLst/>
          </a:prstGeom>
          <a:noFill/>
        </p:spPr>
        <p:txBody>
          <a:bodyPr wrap="none" rtlCol="0">
            <a:spAutoFit/>
          </a:bodyPr>
          <a:lstStyle/>
          <a:p>
            <a:r>
              <a:rPr lang="zh-CN" altLang="en-US" sz="1600" b="1" dirty="0">
                <a:solidFill>
                  <a:schemeClr val="accent6"/>
                </a:solidFill>
                <a:latin typeface="SimHei" charset="-122"/>
                <a:ea typeface="SimHei" charset="-122"/>
                <a:cs typeface="SimHei" charset="-122"/>
              </a:rPr>
              <a:t>强化学习可用场景</a:t>
            </a:r>
          </a:p>
        </p:txBody>
      </p:sp>
      <p:sp>
        <p:nvSpPr>
          <p:cNvPr id="13" name="文本框 12"/>
          <p:cNvSpPr txBox="1"/>
          <p:nvPr/>
        </p:nvSpPr>
        <p:spPr>
          <a:xfrm>
            <a:off x="5408268" y="3494793"/>
            <a:ext cx="2279465" cy="338554"/>
          </a:xfrm>
          <a:prstGeom prst="rect">
            <a:avLst/>
          </a:prstGeom>
          <a:noFill/>
        </p:spPr>
        <p:txBody>
          <a:bodyPr wrap="square" rtlCol="0">
            <a:spAutoFit/>
          </a:bodyPr>
          <a:lstStyle/>
          <a:p>
            <a:r>
              <a:rPr lang="zh-CN" altLang="en-US" sz="1600" b="1" dirty="0">
                <a:solidFill>
                  <a:srgbClr val="C00000"/>
                </a:solidFill>
                <a:latin typeface="SimHei" charset="-122"/>
                <a:ea typeface="SimHei" charset="-122"/>
                <a:cs typeface="SimHei" charset="-122"/>
              </a:rPr>
              <a:t>强化学习不可用场景</a:t>
            </a:r>
          </a:p>
        </p:txBody>
      </p:sp>
      <p:sp>
        <p:nvSpPr>
          <p:cNvPr id="14" name="任意多边形 13"/>
          <p:cNvSpPr/>
          <p:nvPr/>
        </p:nvSpPr>
        <p:spPr>
          <a:xfrm>
            <a:off x="1660904" y="3271553"/>
            <a:ext cx="3790058" cy="786375"/>
          </a:xfrm>
          <a:custGeom>
            <a:avLst/>
            <a:gdLst>
              <a:gd name="connsiteX0" fmla="*/ 0 w 3699185"/>
              <a:gd name="connsiteY0" fmla="*/ 548640 h 591110"/>
              <a:gd name="connsiteX1" fmla="*/ 33250 w 3699185"/>
              <a:gd name="connsiteY1" fmla="*/ 498764 h 591110"/>
              <a:gd name="connsiteX2" fmla="*/ 49876 w 3699185"/>
              <a:gd name="connsiteY2" fmla="*/ 448887 h 591110"/>
              <a:gd name="connsiteX3" fmla="*/ 58189 w 3699185"/>
              <a:gd name="connsiteY3" fmla="*/ 423949 h 591110"/>
              <a:gd name="connsiteX4" fmla="*/ 91440 w 3699185"/>
              <a:gd name="connsiteY4" fmla="*/ 357447 h 591110"/>
              <a:gd name="connsiteX5" fmla="*/ 124690 w 3699185"/>
              <a:gd name="connsiteY5" fmla="*/ 282633 h 591110"/>
              <a:gd name="connsiteX6" fmla="*/ 149629 w 3699185"/>
              <a:gd name="connsiteY6" fmla="*/ 232756 h 591110"/>
              <a:gd name="connsiteX7" fmla="*/ 174567 w 3699185"/>
              <a:gd name="connsiteY7" fmla="*/ 191193 h 591110"/>
              <a:gd name="connsiteX8" fmla="*/ 182880 w 3699185"/>
              <a:gd name="connsiteY8" fmla="*/ 166255 h 591110"/>
              <a:gd name="connsiteX9" fmla="*/ 207818 w 3699185"/>
              <a:gd name="connsiteY9" fmla="*/ 116378 h 591110"/>
              <a:gd name="connsiteX10" fmla="*/ 249381 w 3699185"/>
              <a:gd name="connsiteY10" fmla="*/ 124691 h 591110"/>
              <a:gd name="connsiteX11" fmla="*/ 257694 w 3699185"/>
              <a:gd name="connsiteY11" fmla="*/ 166255 h 591110"/>
              <a:gd name="connsiteX12" fmla="*/ 282632 w 3699185"/>
              <a:gd name="connsiteY12" fmla="*/ 216131 h 591110"/>
              <a:gd name="connsiteX13" fmla="*/ 315883 w 3699185"/>
              <a:gd name="connsiteY13" fmla="*/ 299258 h 591110"/>
              <a:gd name="connsiteX14" fmla="*/ 324196 w 3699185"/>
              <a:gd name="connsiteY14" fmla="*/ 332509 h 591110"/>
              <a:gd name="connsiteX15" fmla="*/ 340821 w 3699185"/>
              <a:gd name="connsiteY15" fmla="*/ 357447 h 591110"/>
              <a:gd name="connsiteX16" fmla="*/ 374072 w 3699185"/>
              <a:gd name="connsiteY16" fmla="*/ 415636 h 591110"/>
              <a:gd name="connsiteX17" fmla="*/ 390698 w 3699185"/>
              <a:gd name="connsiteY17" fmla="*/ 465513 h 591110"/>
              <a:gd name="connsiteX18" fmla="*/ 423949 w 3699185"/>
              <a:gd name="connsiteY18" fmla="*/ 507076 h 591110"/>
              <a:gd name="connsiteX19" fmla="*/ 440574 w 3699185"/>
              <a:gd name="connsiteY19" fmla="*/ 532015 h 591110"/>
              <a:gd name="connsiteX20" fmla="*/ 448887 w 3699185"/>
              <a:gd name="connsiteY20" fmla="*/ 565265 h 591110"/>
              <a:gd name="connsiteX21" fmla="*/ 465512 w 3699185"/>
              <a:gd name="connsiteY21" fmla="*/ 590204 h 591110"/>
              <a:gd name="connsiteX22" fmla="*/ 473825 w 3699185"/>
              <a:gd name="connsiteY22" fmla="*/ 548640 h 591110"/>
              <a:gd name="connsiteX23" fmla="*/ 498763 w 3699185"/>
              <a:gd name="connsiteY23" fmla="*/ 507076 h 591110"/>
              <a:gd name="connsiteX24" fmla="*/ 515389 w 3699185"/>
              <a:gd name="connsiteY24" fmla="*/ 440575 h 591110"/>
              <a:gd name="connsiteX25" fmla="*/ 532014 w 3699185"/>
              <a:gd name="connsiteY25" fmla="*/ 415636 h 591110"/>
              <a:gd name="connsiteX26" fmla="*/ 565265 w 3699185"/>
              <a:gd name="connsiteY26" fmla="*/ 349135 h 591110"/>
              <a:gd name="connsiteX27" fmla="*/ 598516 w 3699185"/>
              <a:gd name="connsiteY27" fmla="*/ 282633 h 591110"/>
              <a:gd name="connsiteX28" fmla="*/ 615141 w 3699185"/>
              <a:gd name="connsiteY28" fmla="*/ 266007 h 591110"/>
              <a:gd name="connsiteX29" fmla="*/ 648392 w 3699185"/>
              <a:gd name="connsiteY29" fmla="*/ 174567 h 591110"/>
              <a:gd name="connsiteX30" fmla="*/ 673330 w 3699185"/>
              <a:gd name="connsiteY30" fmla="*/ 166255 h 591110"/>
              <a:gd name="connsiteX31" fmla="*/ 689956 w 3699185"/>
              <a:gd name="connsiteY31" fmla="*/ 116378 h 591110"/>
              <a:gd name="connsiteX32" fmla="*/ 723207 w 3699185"/>
              <a:gd name="connsiteY32" fmla="*/ 74815 h 591110"/>
              <a:gd name="connsiteX33" fmla="*/ 739832 w 3699185"/>
              <a:gd name="connsiteY33" fmla="*/ 99753 h 591110"/>
              <a:gd name="connsiteX34" fmla="*/ 756458 w 3699185"/>
              <a:gd name="connsiteY34" fmla="*/ 116378 h 591110"/>
              <a:gd name="connsiteX35" fmla="*/ 764770 w 3699185"/>
              <a:gd name="connsiteY35" fmla="*/ 149629 h 591110"/>
              <a:gd name="connsiteX36" fmla="*/ 781396 w 3699185"/>
              <a:gd name="connsiteY36" fmla="*/ 166255 h 591110"/>
              <a:gd name="connsiteX37" fmla="*/ 798021 w 3699185"/>
              <a:gd name="connsiteY37" fmla="*/ 199505 h 591110"/>
              <a:gd name="connsiteX38" fmla="*/ 822960 w 3699185"/>
              <a:gd name="connsiteY38" fmla="*/ 232756 h 591110"/>
              <a:gd name="connsiteX39" fmla="*/ 839585 w 3699185"/>
              <a:gd name="connsiteY39" fmla="*/ 266007 h 591110"/>
              <a:gd name="connsiteX40" fmla="*/ 856210 w 3699185"/>
              <a:gd name="connsiteY40" fmla="*/ 324196 h 591110"/>
              <a:gd name="connsiteX41" fmla="*/ 872836 w 3699185"/>
              <a:gd name="connsiteY41" fmla="*/ 340822 h 591110"/>
              <a:gd name="connsiteX42" fmla="*/ 906087 w 3699185"/>
              <a:gd name="connsiteY42" fmla="*/ 407324 h 591110"/>
              <a:gd name="connsiteX43" fmla="*/ 931025 w 3699185"/>
              <a:gd name="connsiteY43" fmla="*/ 440575 h 591110"/>
              <a:gd name="connsiteX44" fmla="*/ 972589 w 3699185"/>
              <a:gd name="connsiteY44" fmla="*/ 532015 h 591110"/>
              <a:gd name="connsiteX45" fmla="*/ 1014152 w 3699185"/>
              <a:gd name="connsiteY45" fmla="*/ 498764 h 591110"/>
              <a:gd name="connsiteX46" fmla="*/ 1022465 w 3699185"/>
              <a:gd name="connsiteY46" fmla="*/ 473825 h 591110"/>
              <a:gd name="connsiteX47" fmla="*/ 1138843 w 3699185"/>
              <a:gd name="connsiteY47" fmla="*/ 365760 h 591110"/>
              <a:gd name="connsiteX48" fmla="*/ 1205345 w 3699185"/>
              <a:gd name="connsiteY48" fmla="*/ 315884 h 591110"/>
              <a:gd name="connsiteX49" fmla="*/ 1230283 w 3699185"/>
              <a:gd name="connsiteY49" fmla="*/ 282633 h 591110"/>
              <a:gd name="connsiteX50" fmla="*/ 1280160 w 3699185"/>
              <a:gd name="connsiteY50" fmla="*/ 241069 h 591110"/>
              <a:gd name="connsiteX51" fmla="*/ 1321723 w 3699185"/>
              <a:gd name="connsiteY51" fmla="*/ 191193 h 591110"/>
              <a:gd name="connsiteX52" fmla="*/ 1363287 w 3699185"/>
              <a:gd name="connsiteY52" fmla="*/ 157942 h 591110"/>
              <a:gd name="connsiteX53" fmla="*/ 1388225 w 3699185"/>
              <a:gd name="connsiteY53" fmla="*/ 199505 h 591110"/>
              <a:gd name="connsiteX54" fmla="*/ 1454727 w 3699185"/>
              <a:gd name="connsiteY54" fmla="*/ 340822 h 591110"/>
              <a:gd name="connsiteX55" fmla="*/ 1479665 w 3699185"/>
              <a:gd name="connsiteY55" fmla="*/ 407324 h 591110"/>
              <a:gd name="connsiteX56" fmla="*/ 1512916 w 3699185"/>
              <a:gd name="connsiteY56" fmla="*/ 457200 h 591110"/>
              <a:gd name="connsiteX57" fmla="*/ 1546167 w 3699185"/>
              <a:gd name="connsiteY57" fmla="*/ 515389 h 591110"/>
              <a:gd name="connsiteX58" fmla="*/ 1571105 w 3699185"/>
              <a:gd name="connsiteY58" fmla="*/ 457200 h 591110"/>
              <a:gd name="connsiteX59" fmla="*/ 1612669 w 3699185"/>
              <a:gd name="connsiteY59" fmla="*/ 415636 h 591110"/>
              <a:gd name="connsiteX60" fmla="*/ 1645920 w 3699185"/>
              <a:gd name="connsiteY60" fmla="*/ 374073 h 591110"/>
              <a:gd name="connsiteX61" fmla="*/ 1695796 w 3699185"/>
              <a:gd name="connsiteY61" fmla="*/ 324196 h 591110"/>
              <a:gd name="connsiteX62" fmla="*/ 1720734 w 3699185"/>
              <a:gd name="connsiteY62" fmla="*/ 274320 h 591110"/>
              <a:gd name="connsiteX63" fmla="*/ 1762298 w 3699185"/>
              <a:gd name="connsiteY63" fmla="*/ 232756 h 591110"/>
              <a:gd name="connsiteX64" fmla="*/ 1812174 w 3699185"/>
              <a:gd name="connsiteY64" fmla="*/ 174567 h 591110"/>
              <a:gd name="connsiteX65" fmla="*/ 1845425 w 3699185"/>
              <a:gd name="connsiteY65" fmla="*/ 133004 h 591110"/>
              <a:gd name="connsiteX66" fmla="*/ 1853738 w 3699185"/>
              <a:gd name="connsiteY66" fmla="*/ 108065 h 591110"/>
              <a:gd name="connsiteX67" fmla="*/ 1878676 w 3699185"/>
              <a:gd name="connsiteY67" fmla="*/ 124691 h 591110"/>
              <a:gd name="connsiteX68" fmla="*/ 1953490 w 3699185"/>
              <a:gd name="connsiteY68" fmla="*/ 216131 h 591110"/>
              <a:gd name="connsiteX69" fmla="*/ 1970116 w 3699185"/>
              <a:gd name="connsiteY69" fmla="*/ 249382 h 591110"/>
              <a:gd name="connsiteX70" fmla="*/ 1978429 w 3699185"/>
              <a:gd name="connsiteY70" fmla="*/ 274320 h 591110"/>
              <a:gd name="connsiteX71" fmla="*/ 2019992 w 3699185"/>
              <a:gd name="connsiteY71" fmla="*/ 332509 h 591110"/>
              <a:gd name="connsiteX72" fmla="*/ 2028305 w 3699185"/>
              <a:gd name="connsiteY72" fmla="*/ 357447 h 591110"/>
              <a:gd name="connsiteX73" fmla="*/ 2053243 w 3699185"/>
              <a:gd name="connsiteY73" fmla="*/ 399011 h 591110"/>
              <a:gd name="connsiteX74" fmla="*/ 2061556 w 3699185"/>
              <a:gd name="connsiteY74" fmla="*/ 432262 h 591110"/>
              <a:gd name="connsiteX75" fmla="*/ 2094807 w 3699185"/>
              <a:gd name="connsiteY75" fmla="*/ 473825 h 591110"/>
              <a:gd name="connsiteX76" fmla="*/ 2136370 w 3699185"/>
              <a:gd name="connsiteY76" fmla="*/ 357447 h 591110"/>
              <a:gd name="connsiteX77" fmla="*/ 2202872 w 3699185"/>
              <a:gd name="connsiteY77" fmla="*/ 274320 h 591110"/>
              <a:gd name="connsiteX78" fmla="*/ 2227810 w 3699185"/>
              <a:gd name="connsiteY78" fmla="*/ 249382 h 591110"/>
              <a:gd name="connsiteX79" fmla="*/ 2244436 w 3699185"/>
              <a:gd name="connsiteY79" fmla="*/ 216131 h 591110"/>
              <a:gd name="connsiteX80" fmla="*/ 2302625 w 3699185"/>
              <a:gd name="connsiteY80" fmla="*/ 166255 h 591110"/>
              <a:gd name="connsiteX81" fmla="*/ 2327563 w 3699185"/>
              <a:gd name="connsiteY81" fmla="*/ 133004 h 591110"/>
              <a:gd name="connsiteX82" fmla="*/ 2443941 w 3699185"/>
              <a:gd name="connsiteY82" fmla="*/ 207818 h 591110"/>
              <a:gd name="connsiteX83" fmla="*/ 2485505 w 3699185"/>
              <a:gd name="connsiteY83" fmla="*/ 274320 h 591110"/>
              <a:gd name="connsiteX84" fmla="*/ 2552007 w 3699185"/>
              <a:gd name="connsiteY84" fmla="*/ 390698 h 591110"/>
              <a:gd name="connsiteX85" fmla="*/ 2576945 w 3699185"/>
              <a:gd name="connsiteY85" fmla="*/ 432262 h 591110"/>
              <a:gd name="connsiteX86" fmla="*/ 2585258 w 3699185"/>
              <a:gd name="connsiteY86" fmla="*/ 457200 h 591110"/>
              <a:gd name="connsiteX87" fmla="*/ 2601883 w 3699185"/>
              <a:gd name="connsiteY87" fmla="*/ 482138 h 591110"/>
              <a:gd name="connsiteX88" fmla="*/ 2635134 w 3699185"/>
              <a:gd name="connsiteY88" fmla="*/ 407324 h 591110"/>
              <a:gd name="connsiteX89" fmla="*/ 2668385 w 3699185"/>
              <a:gd name="connsiteY89" fmla="*/ 332509 h 591110"/>
              <a:gd name="connsiteX90" fmla="*/ 2693323 w 3699185"/>
              <a:gd name="connsiteY90" fmla="*/ 307571 h 591110"/>
              <a:gd name="connsiteX91" fmla="*/ 2718261 w 3699185"/>
              <a:gd name="connsiteY91" fmla="*/ 274320 h 591110"/>
              <a:gd name="connsiteX92" fmla="*/ 2759825 w 3699185"/>
              <a:gd name="connsiteY92" fmla="*/ 232756 h 591110"/>
              <a:gd name="connsiteX93" fmla="*/ 2793076 w 3699185"/>
              <a:gd name="connsiteY93" fmla="*/ 182880 h 591110"/>
              <a:gd name="connsiteX94" fmla="*/ 2826327 w 3699185"/>
              <a:gd name="connsiteY94" fmla="*/ 207818 h 591110"/>
              <a:gd name="connsiteX95" fmla="*/ 2884516 w 3699185"/>
              <a:gd name="connsiteY95" fmla="*/ 274320 h 591110"/>
              <a:gd name="connsiteX96" fmla="*/ 2926080 w 3699185"/>
              <a:gd name="connsiteY96" fmla="*/ 324196 h 591110"/>
              <a:gd name="connsiteX97" fmla="*/ 2992581 w 3699185"/>
              <a:gd name="connsiteY97" fmla="*/ 423949 h 591110"/>
              <a:gd name="connsiteX98" fmla="*/ 3025832 w 3699185"/>
              <a:gd name="connsiteY98" fmla="*/ 465513 h 591110"/>
              <a:gd name="connsiteX99" fmla="*/ 3042458 w 3699185"/>
              <a:gd name="connsiteY99" fmla="*/ 490451 h 591110"/>
              <a:gd name="connsiteX100" fmla="*/ 3050770 w 3699185"/>
              <a:gd name="connsiteY100" fmla="*/ 515389 h 591110"/>
              <a:gd name="connsiteX101" fmla="*/ 3075709 w 3699185"/>
              <a:gd name="connsiteY101" fmla="*/ 507076 h 591110"/>
              <a:gd name="connsiteX102" fmla="*/ 3108960 w 3699185"/>
              <a:gd name="connsiteY102" fmla="*/ 374073 h 591110"/>
              <a:gd name="connsiteX103" fmla="*/ 3142210 w 3699185"/>
              <a:gd name="connsiteY103" fmla="*/ 307571 h 591110"/>
              <a:gd name="connsiteX104" fmla="*/ 3175461 w 3699185"/>
              <a:gd name="connsiteY104" fmla="*/ 232756 h 591110"/>
              <a:gd name="connsiteX105" fmla="*/ 3208712 w 3699185"/>
              <a:gd name="connsiteY105" fmla="*/ 182880 h 591110"/>
              <a:gd name="connsiteX106" fmla="*/ 3233650 w 3699185"/>
              <a:gd name="connsiteY106" fmla="*/ 133004 h 591110"/>
              <a:gd name="connsiteX107" fmla="*/ 3266901 w 3699185"/>
              <a:gd name="connsiteY107" fmla="*/ 99753 h 591110"/>
              <a:gd name="connsiteX108" fmla="*/ 3291840 w 3699185"/>
              <a:gd name="connsiteY108" fmla="*/ 41564 h 591110"/>
              <a:gd name="connsiteX109" fmla="*/ 3308465 w 3699185"/>
              <a:gd name="connsiteY109" fmla="*/ 24938 h 591110"/>
              <a:gd name="connsiteX110" fmla="*/ 3325090 w 3699185"/>
              <a:gd name="connsiteY110" fmla="*/ 0 h 591110"/>
              <a:gd name="connsiteX111" fmla="*/ 3399905 w 3699185"/>
              <a:gd name="connsiteY111" fmla="*/ 91440 h 591110"/>
              <a:gd name="connsiteX112" fmla="*/ 3433156 w 3699185"/>
              <a:gd name="connsiteY112" fmla="*/ 157942 h 591110"/>
              <a:gd name="connsiteX113" fmla="*/ 3474720 w 3699185"/>
              <a:gd name="connsiteY113" fmla="*/ 266007 h 591110"/>
              <a:gd name="connsiteX114" fmla="*/ 3491345 w 3699185"/>
              <a:gd name="connsiteY114" fmla="*/ 307571 h 591110"/>
              <a:gd name="connsiteX115" fmla="*/ 3516283 w 3699185"/>
              <a:gd name="connsiteY115" fmla="*/ 357447 h 591110"/>
              <a:gd name="connsiteX116" fmla="*/ 3524596 w 3699185"/>
              <a:gd name="connsiteY116" fmla="*/ 399011 h 591110"/>
              <a:gd name="connsiteX117" fmla="*/ 3574472 w 3699185"/>
              <a:gd name="connsiteY117" fmla="*/ 507076 h 591110"/>
              <a:gd name="connsiteX118" fmla="*/ 3591098 w 3699185"/>
              <a:gd name="connsiteY118" fmla="*/ 532015 h 591110"/>
              <a:gd name="connsiteX119" fmla="*/ 3624349 w 3699185"/>
              <a:gd name="connsiteY119" fmla="*/ 340822 h 591110"/>
              <a:gd name="connsiteX120" fmla="*/ 3632661 w 3699185"/>
              <a:gd name="connsiteY120" fmla="*/ 290945 h 591110"/>
              <a:gd name="connsiteX121" fmla="*/ 3690850 w 3699185"/>
              <a:gd name="connsiteY121" fmla="*/ 191193 h 591110"/>
              <a:gd name="connsiteX122" fmla="*/ 3699163 w 3699185"/>
              <a:gd name="connsiteY122" fmla="*/ 157942 h 59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3699185" h="591110">
                <a:moveTo>
                  <a:pt x="0" y="548640"/>
                </a:moveTo>
                <a:cubicBezTo>
                  <a:pt x="11083" y="532015"/>
                  <a:pt x="24314" y="516636"/>
                  <a:pt x="33250" y="498764"/>
                </a:cubicBezTo>
                <a:cubicBezTo>
                  <a:pt x="41087" y="483089"/>
                  <a:pt x="44334" y="465513"/>
                  <a:pt x="49876" y="448887"/>
                </a:cubicBezTo>
                <a:cubicBezTo>
                  <a:pt x="52647" y="440574"/>
                  <a:pt x="54270" y="431786"/>
                  <a:pt x="58189" y="423949"/>
                </a:cubicBezTo>
                <a:cubicBezTo>
                  <a:pt x="69273" y="401782"/>
                  <a:pt x="83603" y="380959"/>
                  <a:pt x="91440" y="357447"/>
                </a:cubicBezTo>
                <a:cubicBezTo>
                  <a:pt x="134328" y="228780"/>
                  <a:pt x="85173" y="361667"/>
                  <a:pt x="124690" y="282633"/>
                </a:cubicBezTo>
                <a:cubicBezTo>
                  <a:pt x="159105" y="213803"/>
                  <a:pt x="101983" y="304225"/>
                  <a:pt x="149629" y="232756"/>
                </a:cubicBezTo>
                <a:cubicBezTo>
                  <a:pt x="173173" y="162117"/>
                  <a:pt x="140337" y="248240"/>
                  <a:pt x="174567" y="191193"/>
                </a:cubicBezTo>
                <a:cubicBezTo>
                  <a:pt x="179075" y="183679"/>
                  <a:pt x="178961" y="174092"/>
                  <a:pt x="182880" y="166255"/>
                </a:cubicBezTo>
                <a:cubicBezTo>
                  <a:pt x="215109" y="101797"/>
                  <a:pt x="186923" y="179060"/>
                  <a:pt x="207818" y="116378"/>
                </a:cubicBezTo>
                <a:cubicBezTo>
                  <a:pt x="221672" y="119149"/>
                  <a:pt x="239391" y="114700"/>
                  <a:pt x="249381" y="124691"/>
                </a:cubicBezTo>
                <a:cubicBezTo>
                  <a:pt x="259372" y="134682"/>
                  <a:pt x="254267" y="152548"/>
                  <a:pt x="257694" y="166255"/>
                </a:cubicBezTo>
                <a:cubicBezTo>
                  <a:pt x="264577" y="193787"/>
                  <a:pt x="266379" y="191751"/>
                  <a:pt x="282632" y="216131"/>
                </a:cubicBezTo>
                <a:cubicBezTo>
                  <a:pt x="300088" y="303410"/>
                  <a:pt x="276844" y="211420"/>
                  <a:pt x="315883" y="299258"/>
                </a:cubicBezTo>
                <a:cubicBezTo>
                  <a:pt x="320523" y="309698"/>
                  <a:pt x="319696" y="322008"/>
                  <a:pt x="324196" y="332509"/>
                </a:cubicBezTo>
                <a:cubicBezTo>
                  <a:pt x="328131" y="341692"/>
                  <a:pt x="336353" y="348511"/>
                  <a:pt x="340821" y="357447"/>
                </a:cubicBezTo>
                <a:cubicBezTo>
                  <a:pt x="372555" y="420915"/>
                  <a:pt x="313772" y="335236"/>
                  <a:pt x="374072" y="415636"/>
                </a:cubicBezTo>
                <a:cubicBezTo>
                  <a:pt x="379614" y="432262"/>
                  <a:pt x="383580" y="449498"/>
                  <a:pt x="390698" y="465513"/>
                </a:cubicBezTo>
                <a:cubicBezTo>
                  <a:pt x="403493" y="494303"/>
                  <a:pt x="406673" y="485481"/>
                  <a:pt x="423949" y="507076"/>
                </a:cubicBezTo>
                <a:cubicBezTo>
                  <a:pt x="430190" y="514878"/>
                  <a:pt x="435032" y="523702"/>
                  <a:pt x="440574" y="532015"/>
                </a:cubicBezTo>
                <a:cubicBezTo>
                  <a:pt x="443345" y="543098"/>
                  <a:pt x="444387" y="554764"/>
                  <a:pt x="448887" y="565265"/>
                </a:cubicBezTo>
                <a:cubicBezTo>
                  <a:pt x="452823" y="574448"/>
                  <a:pt x="457199" y="595746"/>
                  <a:pt x="465512" y="590204"/>
                </a:cubicBezTo>
                <a:cubicBezTo>
                  <a:pt x="477268" y="582367"/>
                  <a:pt x="468578" y="561759"/>
                  <a:pt x="473825" y="548640"/>
                </a:cubicBezTo>
                <a:cubicBezTo>
                  <a:pt x="479826" y="533638"/>
                  <a:pt x="490450" y="520931"/>
                  <a:pt x="498763" y="507076"/>
                </a:cubicBezTo>
                <a:cubicBezTo>
                  <a:pt x="504305" y="484909"/>
                  <a:pt x="507580" y="462049"/>
                  <a:pt x="515389" y="440575"/>
                </a:cubicBezTo>
                <a:cubicBezTo>
                  <a:pt x="518803" y="431186"/>
                  <a:pt x="527230" y="424407"/>
                  <a:pt x="532014" y="415636"/>
                </a:cubicBezTo>
                <a:cubicBezTo>
                  <a:pt x="543882" y="393879"/>
                  <a:pt x="554181" y="371302"/>
                  <a:pt x="565265" y="349135"/>
                </a:cubicBezTo>
                <a:cubicBezTo>
                  <a:pt x="565267" y="349132"/>
                  <a:pt x="598513" y="282636"/>
                  <a:pt x="598516" y="282633"/>
                </a:cubicBezTo>
                <a:lnTo>
                  <a:pt x="615141" y="266007"/>
                </a:lnTo>
                <a:cubicBezTo>
                  <a:pt x="616862" y="260846"/>
                  <a:pt x="641968" y="182275"/>
                  <a:pt x="648392" y="174567"/>
                </a:cubicBezTo>
                <a:cubicBezTo>
                  <a:pt x="654001" y="167836"/>
                  <a:pt x="665017" y="169026"/>
                  <a:pt x="673330" y="166255"/>
                </a:cubicBezTo>
                <a:cubicBezTo>
                  <a:pt x="678872" y="149629"/>
                  <a:pt x="682838" y="132393"/>
                  <a:pt x="689956" y="116378"/>
                </a:cubicBezTo>
                <a:cubicBezTo>
                  <a:pt x="698346" y="97500"/>
                  <a:pt x="709387" y="88634"/>
                  <a:pt x="723207" y="74815"/>
                </a:cubicBezTo>
                <a:cubicBezTo>
                  <a:pt x="728749" y="83128"/>
                  <a:pt x="733591" y="91952"/>
                  <a:pt x="739832" y="99753"/>
                </a:cubicBezTo>
                <a:cubicBezTo>
                  <a:pt x="744728" y="105873"/>
                  <a:pt x="752953" y="109368"/>
                  <a:pt x="756458" y="116378"/>
                </a:cubicBezTo>
                <a:cubicBezTo>
                  <a:pt x="761567" y="126597"/>
                  <a:pt x="759661" y="139410"/>
                  <a:pt x="764770" y="149629"/>
                </a:cubicBezTo>
                <a:cubicBezTo>
                  <a:pt x="768275" y="156639"/>
                  <a:pt x="777048" y="159734"/>
                  <a:pt x="781396" y="166255"/>
                </a:cubicBezTo>
                <a:cubicBezTo>
                  <a:pt x="788270" y="176565"/>
                  <a:pt x="791453" y="188997"/>
                  <a:pt x="798021" y="199505"/>
                </a:cubicBezTo>
                <a:cubicBezTo>
                  <a:pt x="805364" y="211254"/>
                  <a:pt x="815617" y="221007"/>
                  <a:pt x="822960" y="232756"/>
                </a:cubicBezTo>
                <a:cubicBezTo>
                  <a:pt x="829528" y="243264"/>
                  <a:pt x="835234" y="254404"/>
                  <a:pt x="839585" y="266007"/>
                </a:cubicBezTo>
                <a:cubicBezTo>
                  <a:pt x="843205" y="275661"/>
                  <a:pt x="849514" y="313037"/>
                  <a:pt x="856210" y="324196"/>
                </a:cubicBezTo>
                <a:cubicBezTo>
                  <a:pt x="860242" y="330917"/>
                  <a:pt x="867294" y="335280"/>
                  <a:pt x="872836" y="340822"/>
                </a:cubicBezTo>
                <a:cubicBezTo>
                  <a:pt x="883920" y="362989"/>
                  <a:pt x="891217" y="387497"/>
                  <a:pt x="906087" y="407324"/>
                </a:cubicBezTo>
                <a:cubicBezTo>
                  <a:pt x="914400" y="418408"/>
                  <a:pt x="924044" y="428608"/>
                  <a:pt x="931025" y="440575"/>
                </a:cubicBezTo>
                <a:cubicBezTo>
                  <a:pt x="959936" y="490136"/>
                  <a:pt x="959359" y="492325"/>
                  <a:pt x="972589" y="532015"/>
                </a:cubicBezTo>
                <a:cubicBezTo>
                  <a:pt x="986443" y="520931"/>
                  <a:pt x="1002606" y="512235"/>
                  <a:pt x="1014152" y="498764"/>
                </a:cubicBezTo>
                <a:cubicBezTo>
                  <a:pt x="1019855" y="492111"/>
                  <a:pt x="1016855" y="480557"/>
                  <a:pt x="1022465" y="473825"/>
                </a:cubicBezTo>
                <a:cubicBezTo>
                  <a:pt x="1097367" y="383943"/>
                  <a:pt x="1076008" y="422312"/>
                  <a:pt x="1138843" y="365760"/>
                </a:cubicBezTo>
                <a:cubicBezTo>
                  <a:pt x="1195030" y="315191"/>
                  <a:pt x="1158050" y="331648"/>
                  <a:pt x="1205345" y="315884"/>
                </a:cubicBezTo>
                <a:cubicBezTo>
                  <a:pt x="1213658" y="304800"/>
                  <a:pt x="1220486" y="292430"/>
                  <a:pt x="1230283" y="282633"/>
                </a:cubicBezTo>
                <a:cubicBezTo>
                  <a:pt x="1262618" y="250298"/>
                  <a:pt x="1257803" y="269016"/>
                  <a:pt x="1280160" y="241069"/>
                </a:cubicBezTo>
                <a:cubicBezTo>
                  <a:pt x="1326453" y="183202"/>
                  <a:pt x="1262483" y="250433"/>
                  <a:pt x="1321723" y="191193"/>
                </a:cubicBezTo>
                <a:cubicBezTo>
                  <a:pt x="1326284" y="177511"/>
                  <a:pt x="1331138" y="139572"/>
                  <a:pt x="1363287" y="157942"/>
                </a:cubicBezTo>
                <a:cubicBezTo>
                  <a:pt x="1377315" y="165958"/>
                  <a:pt x="1381663" y="184741"/>
                  <a:pt x="1388225" y="199505"/>
                </a:cubicBezTo>
                <a:cubicBezTo>
                  <a:pt x="1452532" y="344195"/>
                  <a:pt x="1400254" y="268190"/>
                  <a:pt x="1454727" y="340822"/>
                </a:cubicBezTo>
                <a:cubicBezTo>
                  <a:pt x="1463182" y="374642"/>
                  <a:pt x="1461036" y="376276"/>
                  <a:pt x="1479665" y="407324"/>
                </a:cubicBezTo>
                <a:cubicBezTo>
                  <a:pt x="1489945" y="424458"/>
                  <a:pt x="1503980" y="439328"/>
                  <a:pt x="1512916" y="457200"/>
                </a:cubicBezTo>
                <a:cubicBezTo>
                  <a:pt x="1534009" y="499387"/>
                  <a:pt x="1522667" y="480140"/>
                  <a:pt x="1546167" y="515389"/>
                </a:cubicBezTo>
                <a:cubicBezTo>
                  <a:pt x="1554480" y="495993"/>
                  <a:pt x="1559399" y="474758"/>
                  <a:pt x="1571105" y="457200"/>
                </a:cubicBezTo>
                <a:cubicBezTo>
                  <a:pt x="1581973" y="440897"/>
                  <a:pt x="1599562" y="430200"/>
                  <a:pt x="1612669" y="415636"/>
                </a:cubicBezTo>
                <a:cubicBezTo>
                  <a:pt x="1624538" y="402448"/>
                  <a:pt x="1633985" y="387201"/>
                  <a:pt x="1645920" y="374073"/>
                </a:cubicBezTo>
                <a:cubicBezTo>
                  <a:pt x="1661736" y="356675"/>
                  <a:pt x="1685281" y="345226"/>
                  <a:pt x="1695796" y="324196"/>
                </a:cubicBezTo>
                <a:cubicBezTo>
                  <a:pt x="1704109" y="307571"/>
                  <a:pt x="1709801" y="289353"/>
                  <a:pt x="1720734" y="274320"/>
                </a:cubicBezTo>
                <a:cubicBezTo>
                  <a:pt x="1732258" y="258474"/>
                  <a:pt x="1750542" y="248431"/>
                  <a:pt x="1762298" y="232756"/>
                </a:cubicBezTo>
                <a:cubicBezTo>
                  <a:pt x="1794289" y="190100"/>
                  <a:pt x="1777439" y="209302"/>
                  <a:pt x="1812174" y="174567"/>
                </a:cubicBezTo>
                <a:cubicBezTo>
                  <a:pt x="1833070" y="111882"/>
                  <a:pt x="1802452" y="186720"/>
                  <a:pt x="1845425" y="133004"/>
                </a:cubicBezTo>
                <a:cubicBezTo>
                  <a:pt x="1850899" y="126161"/>
                  <a:pt x="1850967" y="116378"/>
                  <a:pt x="1853738" y="108065"/>
                </a:cubicBezTo>
                <a:cubicBezTo>
                  <a:pt x="1862051" y="113607"/>
                  <a:pt x="1871001" y="118295"/>
                  <a:pt x="1878676" y="124691"/>
                </a:cubicBezTo>
                <a:cubicBezTo>
                  <a:pt x="1903045" y="144999"/>
                  <a:pt x="1944084" y="197320"/>
                  <a:pt x="1953490" y="216131"/>
                </a:cubicBezTo>
                <a:cubicBezTo>
                  <a:pt x="1959032" y="227215"/>
                  <a:pt x="1965234" y="237992"/>
                  <a:pt x="1970116" y="249382"/>
                </a:cubicBezTo>
                <a:cubicBezTo>
                  <a:pt x="1973568" y="257436"/>
                  <a:pt x="1974082" y="266712"/>
                  <a:pt x="1978429" y="274320"/>
                </a:cubicBezTo>
                <a:cubicBezTo>
                  <a:pt x="1993492" y="300681"/>
                  <a:pt x="2007125" y="306775"/>
                  <a:pt x="2019992" y="332509"/>
                </a:cubicBezTo>
                <a:cubicBezTo>
                  <a:pt x="2023911" y="340346"/>
                  <a:pt x="2024386" y="349610"/>
                  <a:pt x="2028305" y="357447"/>
                </a:cubicBezTo>
                <a:cubicBezTo>
                  <a:pt x="2035531" y="371898"/>
                  <a:pt x="2044930" y="385156"/>
                  <a:pt x="2053243" y="399011"/>
                </a:cubicBezTo>
                <a:cubicBezTo>
                  <a:pt x="2056014" y="410095"/>
                  <a:pt x="2055219" y="422756"/>
                  <a:pt x="2061556" y="432262"/>
                </a:cubicBezTo>
                <a:cubicBezTo>
                  <a:pt x="2111691" y="507464"/>
                  <a:pt x="2067630" y="392297"/>
                  <a:pt x="2094807" y="473825"/>
                </a:cubicBezTo>
                <a:cubicBezTo>
                  <a:pt x="2103834" y="437721"/>
                  <a:pt x="2115922" y="383007"/>
                  <a:pt x="2136370" y="357447"/>
                </a:cubicBezTo>
                <a:cubicBezTo>
                  <a:pt x="2158537" y="329738"/>
                  <a:pt x="2177780" y="299412"/>
                  <a:pt x="2202872" y="274320"/>
                </a:cubicBezTo>
                <a:cubicBezTo>
                  <a:pt x="2211185" y="266007"/>
                  <a:pt x="2220977" y="258948"/>
                  <a:pt x="2227810" y="249382"/>
                </a:cubicBezTo>
                <a:cubicBezTo>
                  <a:pt x="2235013" y="239298"/>
                  <a:pt x="2237001" y="226045"/>
                  <a:pt x="2244436" y="216131"/>
                </a:cubicBezTo>
                <a:cubicBezTo>
                  <a:pt x="2264594" y="189253"/>
                  <a:pt x="2277492" y="183010"/>
                  <a:pt x="2302625" y="166255"/>
                </a:cubicBezTo>
                <a:cubicBezTo>
                  <a:pt x="2310938" y="155171"/>
                  <a:pt x="2313708" y="133004"/>
                  <a:pt x="2327563" y="133004"/>
                </a:cubicBezTo>
                <a:cubicBezTo>
                  <a:pt x="2379074" y="133004"/>
                  <a:pt x="2412666" y="176543"/>
                  <a:pt x="2443941" y="207818"/>
                </a:cubicBezTo>
                <a:cubicBezTo>
                  <a:pt x="2465516" y="272539"/>
                  <a:pt x="2431289" y="179441"/>
                  <a:pt x="2485505" y="274320"/>
                </a:cubicBezTo>
                <a:cubicBezTo>
                  <a:pt x="2566416" y="415915"/>
                  <a:pt x="2475407" y="294950"/>
                  <a:pt x="2552007" y="390698"/>
                </a:cubicBezTo>
                <a:cubicBezTo>
                  <a:pt x="2575556" y="461343"/>
                  <a:pt x="2542713" y="375208"/>
                  <a:pt x="2576945" y="432262"/>
                </a:cubicBezTo>
                <a:cubicBezTo>
                  <a:pt x="2581453" y="439776"/>
                  <a:pt x="2581339" y="449363"/>
                  <a:pt x="2585258" y="457200"/>
                </a:cubicBezTo>
                <a:cubicBezTo>
                  <a:pt x="2589726" y="466136"/>
                  <a:pt x="2596341" y="473825"/>
                  <a:pt x="2601883" y="482138"/>
                </a:cubicBezTo>
                <a:cubicBezTo>
                  <a:pt x="2619475" y="429364"/>
                  <a:pt x="2599063" y="486680"/>
                  <a:pt x="2635134" y="407324"/>
                </a:cubicBezTo>
                <a:cubicBezTo>
                  <a:pt x="2643278" y="389406"/>
                  <a:pt x="2655952" y="349915"/>
                  <a:pt x="2668385" y="332509"/>
                </a:cubicBezTo>
                <a:cubicBezTo>
                  <a:pt x="2675218" y="322943"/>
                  <a:pt x="2685672" y="316497"/>
                  <a:pt x="2693323" y="307571"/>
                </a:cubicBezTo>
                <a:cubicBezTo>
                  <a:pt x="2702339" y="297052"/>
                  <a:pt x="2709057" y="284675"/>
                  <a:pt x="2718261" y="274320"/>
                </a:cubicBezTo>
                <a:cubicBezTo>
                  <a:pt x="2731278" y="259676"/>
                  <a:pt x="2759825" y="232756"/>
                  <a:pt x="2759825" y="232756"/>
                </a:cubicBezTo>
                <a:cubicBezTo>
                  <a:pt x="2764120" y="219871"/>
                  <a:pt x="2772320" y="182880"/>
                  <a:pt x="2793076" y="182880"/>
                </a:cubicBezTo>
                <a:cubicBezTo>
                  <a:pt x="2806931" y="182880"/>
                  <a:pt x="2815243" y="199505"/>
                  <a:pt x="2826327" y="207818"/>
                </a:cubicBezTo>
                <a:cubicBezTo>
                  <a:pt x="2863738" y="263936"/>
                  <a:pt x="2816437" y="196515"/>
                  <a:pt x="2884516" y="274320"/>
                </a:cubicBezTo>
                <a:cubicBezTo>
                  <a:pt x="2965513" y="366888"/>
                  <a:pt x="2826002" y="224122"/>
                  <a:pt x="2926080" y="324196"/>
                </a:cubicBezTo>
                <a:cubicBezTo>
                  <a:pt x="2960699" y="410747"/>
                  <a:pt x="2918430" y="318019"/>
                  <a:pt x="2992581" y="423949"/>
                </a:cubicBezTo>
                <a:cubicBezTo>
                  <a:pt x="3027715" y="474140"/>
                  <a:pt x="2966625" y="426040"/>
                  <a:pt x="3025832" y="465513"/>
                </a:cubicBezTo>
                <a:cubicBezTo>
                  <a:pt x="3031374" y="473826"/>
                  <a:pt x="3037990" y="481515"/>
                  <a:pt x="3042458" y="490451"/>
                </a:cubicBezTo>
                <a:cubicBezTo>
                  <a:pt x="3046377" y="498288"/>
                  <a:pt x="3042933" y="511470"/>
                  <a:pt x="3050770" y="515389"/>
                </a:cubicBezTo>
                <a:cubicBezTo>
                  <a:pt x="3058608" y="519308"/>
                  <a:pt x="3067396" y="509847"/>
                  <a:pt x="3075709" y="507076"/>
                </a:cubicBezTo>
                <a:cubicBezTo>
                  <a:pt x="3084838" y="443165"/>
                  <a:pt x="3081715" y="440238"/>
                  <a:pt x="3108960" y="374073"/>
                </a:cubicBezTo>
                <a:cubicBezTo>
                  <a:pt x="3118396" y="351156"/>
                  <a:pt x="3131657" y="329996"/>
                  <a:pt x="3142210" y="307571"/>
                </a:cubicBezTo>
                <a:cubicBezTo>
                  <a:pt x="3153830" y="282878"/>
                  <a:pt x="3162618" y="256836"/>
                  <a:pt x="3175461" y="232756"/>
                </a:cubicBezTo>
                <a:cubicBezTo>
                  <a:pt x="3184864" y="215126"/>
                  <a:pt x="3198644" y="200139"/>
                  <a:pt x="3208712" y="182880"/>
                </a:cubicBezTo>
                <a:cubicBezTo>
                  <a:pt x="3218078" y="166824"/>
                  <a:pt x="3222991" y="148232"/>
                  <a:pt x="3233650" y="133004"/>
                </a:cubicBezTo>
                <a:cubicBezTo>
                  <a:pt x="3242639" y="120163"/>
                  <a:pt x="3257496" y="112293"/>
                  <a:pt x="3266901" y="99753"/>
                </a:cubicBezTo>
                <a:cubicBezTo>
                  <a:pt x="3315543" y="34898"/>
                  <a:pt x="3259741" y="95063"/>
                  <a:pt x="3291840" y="41564"/>
                </a:cubicBezTo>
                <a:cubicBezTo>
                  <a:pt x="3295872" y="34844"/>
                  <a:pt x="3303569" y="31058"/>
                  <a:pt x="3308465" y="24938"/>
                </a:cubicBezTo>
                <a:cubicBezTo>
                  <a:pt x="3314706" y="17137"/>
                  <a:pt x="3319548" y="8313"/>
                  <a:pt x="3325090" y="0"/>
                </a:cubicBezTo>
                <a:cubicBezTo>
                  <a:pt x="3370959" y="34401"/>
                  <a:pt x="3366649" y="24927"/>
                  <a:pt x="3399905" y="91440"/>
                </a:cubicBezTo>
                <a:cubicBezTo>
                  <a:pt x="3410989" y="113607"/>
                  <a:pt x="3423393" y="135162"/>
                  <a:pt x="3433156" y="157942"/>
                </a:cubicBezTo>
                <a:cubicBezTo>
                  <a:pt x="3448359" y="193416"/>
                  <a:pt x="3460732" y="230037"/>
                  <a:pt x="3474720" y="266007"/>
                </a:cubicBezTo>
                <a:cubicBezTo>
                  <a:pt x="3480128" y="279914"/>
                  <a:pt x="3484672" y="294224"/>
                  <a:pt x="3491345" y="307571"/>
                </a:cubicBezTo>
                <a:lnTo>
                  <a:pt x="3516283" y="357447"/>
                </a:lnTo>
                <a:cubicBezTo>
                  <a:pt x="3519054" y="371302"/>
                  <a:pt x="3519844" y="385705"/>
                  <a:pt x="3524596" y="399011"/>
                </a:cubicBezTo>
                <a:cubicBezTo>
                  <a:pt x="3527706" y="407719"/>
                  <a:pt x="3561614" y="484575"/>
                  <a:pt x="3574472" y="507076"/>
                </a:cubicBezTo>
                <a:cubicBezTo>
                  <a:pt x="3579429" y="515751"/>
                  <a:pt x="3585556" y="523702"/>
                  <a:pt x="3591098" y="532015"/>
                </a:cubicBezTo>
                <a:cubicBezTo>
                  <a:pt x="3624775" y="262587"/>
                  <a:pt x="3588879" y="494528"/>
                  <a:pt x="3624349" y="340822"/>
                </a:cubicBezTo>
                <a:cubicBezTo>
                  <a:pt x="3628139" y="324399"/>
                  <a:pt x="3626992" y="306818"/>
                  <a:pt x="3632661" y="290945"/>
                </a:cubicBezTo>
                <a:cubicBezTo>
                  <a:pt x="3650590" y="240743"/>
                  <a:pt x="3663071" y="228232"/>
                  <a:pt x="3690850" y="191193"/>
                </a:cubicBezTo>
                <a:cubicBezTo>
                  <a:pt x="3700039" y="163626"/>
                  <a:pt x="3699163" y="175017"/>
                  <a:pt x="3699163" y="157942"/>
                </a:cubicBezTo>
              </a:path>
            </a:pathLst>
          </a:custGeom>
          <a:ln w="28575"/>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pic>
        <p:nvPicPr>
          <p:cNvPr id="8" name="图片 7"/>
          <p:cNvPicPr>
            <a:picLocks noChangeAspect="1"/>
          </p:cNvPicPr>
          <p:nvPr/>
        </p:nvPicPr>
        <p:blipFill>
          <a:blip r:embed="rId3"/>
          <a:stretch>
            <a:fillRect/>
          </a:stretch>
        </p:blipFill>
        <p:spPr>
          <a:xfrm>
            <a:off x="7471127" y="2226965"/>
            <a:ext cx="4472688" cy="2035575"/>
          </a:xfrm>
          <a:prstGeom prst="rect">
            <a:avLst/>
          </a:prstGeom>
        </p:spPr>
      </p:pic>
    </p:spTree>
    <p:extLst>
      <p:ext uri="{BB962C8B-B14F-4D97-AF65-F5344CB8AC3E}">
        <p14:creationId xmlns:p14="http://schemas.microsoft.com/office/powerpoint/2010/main" val="4124743971"/>
      </p:ext>
    </p:extLst>
  </p:cSld>
  <p:clrMapOvr>
    <a:masterClrMapping/>
  </p:clrMapOvr>
  <mc:AlternateContent xmlns:mc="http://schemas.openxmlformats.org/markup-compatibility/2006" xmlns:p14="http://schemas.microsoft.com/office/powerpoint/2010/main">
    <mc:Choice Requires="p14">
      <p:transition spd="slow" p14:dur="2000" advTm="6283"/>
    </mc:Choice>
    <mc:Fallback xmlns="">
      <p:transition spd="slow" advTm="6283"/>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err="1"/>
              <a:t>SmartIW</a:t>
            </a:r>
            <a:r>
              <a:rPr lang="en-US" altLang="zh-CN" dirty="0"/>
              <a:t>: </a:t>
            </a:r>
            <a:r>
              <a:rPr lang="zh-CN" altLang="en-US" dirty="0"/>
              <a:t>分组强化学习</a:t>
            </a:r>
          </a:p>
        </p:txBody>
      </p:sp>
      <p:sp>
        <p:nvSpPr>
          <p:cNvPr id="3" name="内容占位符 2"/>
          <p:cNvSpPr>
            <a:spLocks noGrp="1"/>
          </p:cNvSpPr>
          <p:nvPr>
            <p:ph idx="1"/>
          </p:nvPr>
        </p:nvSpPr>
        <p:spPr/>
        <p:txBody>
          <a:bodyPr>
            <a:normAutofit/>
          </a:bodyPr>
          <a:lstStyle/>
          <a:p>
            <a:r>
              <a:rPr lang="zh-CN" altLang="en-US" sz="2400" b="1" dirty="0">
                <a:latin typeface="微软雅黑" panose="020B0503020204020204" pitchFamily="34" charset="-122"/>
                <a:ea typeface="微软雅黑" panose="020B0503020204020204" pitchFamily="34" charset="-122"/>
              </a:rPr>
              <a:t>关键思路：</a:t>
            </a:r>
            <a:endParaRPr lang="en-US" altLang="zh-CN" sz="2400" b="1"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服务器</a:t>
            </a:r>
            <a:r>
              <a:rPr lang="zh-CN" altLang="en-US" sz="2000" dirty="0">
                <a:solidFill>
                  <a:srgbClr val="FF0000"/>
                </a:solidFill>
                <a:latin typeface="微软雅黑" panose="020B0503020204020204" pitchFamily="34" charset="-122"/>
                <a:ea typeface="微软雅黑" panose="020B0503020204020204" pitchFamily="34" charset="-122"/>
              </a:rPr>
              <a:t>单边</a:t>
            </a:r>
            <a:r>
              <a:rPr lang="zh-CN" altLang="en-US" sz="2000" dirty="0">
                <a:latin typeface="微软雅黑" panose="020B0503020204020204" pitchFamily="34" charset="-122"/>
                <a:ea typeface="微软雅黑" panose="020B0503020204020204" pitchFamily="34" charset="-122"/>
              </a:rPr>
              <a:t>收集数据 </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修改内核</a:t>
            </a:r>
            <a:r>
              <a:rPr lang="en-US" altLang="zh-CN" sz="2000" dirty="0">
                <a:latin typeface="微软雅黑" panose="020B0503020204020204" pitchFamily="34" charset="-122"/>
                <a:ea typeface="微软雅黑" panose="020B0503020204020204" pitchFamily="34" charset="-122"/>
              </a:rPr>
              <a:t>+Web Server)</a:t>
            </a:r>
          </a:p>
          <a:p>
            <a:pPr lvl="1"/>
            <a:r>
              <a:rPr lang="zh-CN" altLang="en-US" sz="2000" dirty="0">
                <a:solidFill>
                  <a:srgbClr val="FF0000"/>
                </a:solidFill>
                <a:latin typeface="微软雅黑" panose="020B0503020204020204" pitchFamily="34" charset="-122"/>
                <a:ea typeface="微软雅黑" panose="020B0503020204020204" pitchFamily="34" charset="-122"/>
              </a:rPr>
              <a:t>不同用户分组</a:t>
            </a:r>
            <a:r>
              <a:rPr lang="zh-CN" altLang="en-US" sz="2000" dirty="0">
                <a:latin typeface="微软雅黑" panose="020B0503020204020204" pitchFamily="34" charset="-122"/>
                <a:ea typeface="微软雅黑" panose="020B0503020204020204" pitchFamily="34" charset="-122"/>
              </a:rPr>
              <a:t>使用</a:t>
            </a:r>
            <a:r>
              <a:rPr lang="zh-CN" altLang="en-US" sz="2000" dirty="0">
                <a:solidFill>
                  <a:srgbClr val="FF0000"/>
                </a:solidFill>
                <a:latin typeface="微软雅黑" panose="020B0503020204020204" pitchFamily="34" charset="-122"/>
                <a:ea typeface="微软雅黑" panose="020B0503020204020204" pitchFamily="34" charset="-122"/>
              </a:rPr>
              <a:t>不同初始窗口</a:t>
            </a:r>
            <a:r>
              <a:rPr lang="en-US" altLang="zh-CN" sz="2000" dirty="0">
                <a:solidFill>
                  <a:srgbClr val="FF0000"/>
                </a:solidFill>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用户分组</a:t>
            </a:r>
            <a:r>
              <a:rPr lang="en-US" altLang="zh-CN" sz="2000" dirty="0">
                <a:latin typeface="微软雅黑" panose="020B0503020204020204" pitchFamily="34" charset="-122"/>
                <a:ea typeface="微软雅黑" panose="020B0503020204020204" pitchFamily="34" charset="-122"/>
              </a:rPr>
              <a:t>)</a:t>
            </a:r>
          </a:p>
          <a:p>
            <a:pPr lvl="1"/>
            <a:r>
              <a:rPr lang="zh-CN" altLang="en-US" sz="2000" dirty="0">
                <a:latin typeface="微软雅黑" panose="020B0503020204020204" pitchFamily="34" charset="-122"/>
                <a:ea typeface="微软雅黑" panose="020B0503020204020204" pitchFamily="34" charset="-122"/>
              </a:rPr>
              <a:t>对于同一用户分组，使用</a:t>
            </a:r>
            <a:r>
              <a:rPr lang="zh-CN" altLang="en-US" sz="2000" dirty="0">
                <a:solidFill>
                  <a:srgbClr val="FF0000"/>
                </a:solidFill>
                <a:latin typeface="微软雅黑" panose="020B0503020204020204" pitchFamily="34" charset="-122"/>
                <a:ea typeface="微软雅黑" panose="020B0503020204020204" pitchFamily="34" charset="-122"/>
              </a:rPr>
              <a:t>强化学习实时动态</a:t>
            </a:r>
            <a:r>
              <a:rPr lang="zh-CN" altLang="en-US" sz="2000" dirty="0">
                <a:latin typeface="微软雅黑" panose="020B0503020204020204" pitchFamily="34" charset="-122"/>
                <a:ea typeface="微软雅黑" panose="020B0503020204020204" pitchFamily="34" charset="-122"/>
              </a:rPr>
              <a:t>学习初始窗口</a:t>
            </a:r>
          </a:p>
        </p:txBody>
      </p:sp>
      <p:sp>
        <p:nvSpPr>
          <p:cNvPr id="4" name="灯片编号占位符 3"/>
          <p:cNvSpPr>
            <a:spLocks noGrp="1"/>
          </p:cNvSpPr>
          <p:nvPr>
            <p:ph type="sldNum" sz="quarter" idx="13"/>
          </p:nvPr>
        </p:nvSpPr>
        <p:spPr/>
        <p:txBody>
          <a:bodyPr/>
          <a:lstStyle/>
          <a:p>
            <a:fld id="{33D6DA08-2198-194F-8B57-C883F3E47026}" type="slidenum">
              <a:rPr kumimoji="1" lang="zh-CN" altLang="en-US" smtClean="0"/>
              <a:t>15</a:t>
            </a:fld>
            <a:endParaRPr kumimoji="1"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278597" y="3397971"/>
            <a:ext cx="630241" cy="727200"/>
          </a:xfrm>
          <a:prstGeom prst="rect">
            <a:avLst/>
          </a:prstGeom>
        </p:spPr>
      </p:pic>
      <p:sp>
        <p:nvSpPr>
          <p:cNvPr id="6" name="文本框 5"/>
          <p:cNvSpPr txBox="1"/>
          <p:nvPr/>
        </p:nvSpPr>
        <p:spPr>
          <a:xfrm>
            <a:off x="3192941" y="3076559"/>
            <a:ext cx="800219" cy="338554"/>
          </a:xfrm>
          <a:prstGeom prst="rect">
            <a:avLst/>
          </a:prstGeom>
          <a:noFill/>
        </p:spPr>
        <p:txBody>
          <a:bodyPr wrap="none" rtlCol="0">
            <a:spAutoFit/>
          </a:bodyPr>
          <a:lstStyle/>
          <a:p>
            <a:r>
              <a:rPr kumimoji="1" lang="zh-CN" altLang="en-US" sz="1600" dirty="0">
                <a:latin typeface="微软雅黑" panose="020B0503020204020204" pitchFamily="34" charset="-122"/>
                <a:ea typeface="微软雅黑" panose="020B0503020204020204" pitchFamily="34" charset="-122"/>
              </a:rPr>
              <a:t>服务器</a:t>
            </a:r>
          </a:p>
        </p:txBody>
      </p:sp>
      <p:pic>
        <p:nvPicPr>
          <p:cNvPr id="7" name="图片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2202897" y="5132776"/>
            <a:ext cx="633998" cy="633998"/>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3243229" y="5132776"/>
            <a:ext cx="633998" cy="633998"/>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4317417" y="5135148"/>
            <a:ext cx="633998" cy="633998"/>
          </a:xfrm>
          <a:prstGeom prst="rect">
            <a:avLst/>
          </a:prstGeom>
        </p:spPr>
      </p:pic>
      <p:cxnSp>
        <p:nvCxnSpPr>
          <p:cNvPr id="10" name="直线箭头连接符 2"/>
          <p:cNvCxnSpPr/>
          <p:nvPr/>
        </p:nvCxnSpPr>
        <p:spPr>
          <a:xfrm flipH="1">
            <a:off x="2474644" y="4091325"/>
            <a:ext cx="641666" cy="10414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直线箭头连接符 9"/>
          <p:cNvCxnSpPr/>
          <p:nvPr/>
        </p:nvCxnSpPr>
        <p:spPr>
          <a:xfrm flipV="1">
            <a:off x="2590420" y="4166523"/>
            <a:ext cx="565484" cy="9484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文本框 11"/>
          <p:cNvSpPr txBox="1"/>
          <p:nvPr/>
        </p:nvSpPr>
        <p:spPr>
          <a:xfrm rot="18034747">
            <a:off x="2439196" y="4333048"/>
            <a:ext cx="450764" cy="307777"/>
          </a:xfrm>
          <a:prstGeom prst="rect">
            <a:avLst/>
          </a:prstGeom>
          <a:noFill/>
        </p:spPr>
        <p:txBody>
          <a:bodyPr wrap="none" rtlCol="0">
            <a:spAutoFit/>
          </a:bodyPr>
          <a:lstStyle/>
          <a:p>
            <a:r>
              <a:rPr kumimoji="1" lang="en-US" altLang="zh-CN" sz="1400" dirty="0"/>
              <a:t>IW</a:t>
            </a:r>
            <a:r>
              <a:rPr kumimoji="1" lang="en-US" altLang="zh-CN" sz="1400" baseline="-25000" dirty="0"/>
              <a:t>1</a:t>
            </a:r>
            <a:endParaRPr kumimoji="1" lang="zh-CN" altLang="en-US" sz="1400" dirty="0"/>
          </a:p>
        </p:txBody>
      </p:sp>
      <p:sp>
        <p:nvSpPr>
          <p:cNvPr id="13" name="文本框 12"/>
          <p:cNvSpPr txBox="1"/>
          <p:nvPr/>
        </p:nvSpPr>
        <p:spPr>
          <a:xfrm rot="18034747">
            <a:off x="2554645" y="4540032"/>
            <a:ext cx="796949" cy="307777"/>
          </a:xfrm>
          <a:prstGeom prst="rect">
            <a:avLst/>
          </a:prstGeom>
          <a:noFill/>
        </p:spPr>
        <p:txBody>
          <a:bodyPr wrap="none" rtlCol="0">
            <a:spAutoFit/>
          </a:bodyPr>
          <a:lstStyle/>
          <a:p>
            <a:r>
              <a:rPr kumimoji="1" lang="en-US" altLang="zh-CN" sz="1400" dirty="0"/>
              <a:t>Reward</a:t>
            </a:r>
            <a:r>
              <a:rPr kumimoji="1" lang="en-US" altLang="zh-CN" sz="1400" baseline="-25000" dirty="0"/>
              <a:t>1</a:t>
            </a:r>
            <a:endParaRPr kumimoji="1" lang="zh-CN" altLang="en-US" sz="1400" dirty="0"/>
          </a:p>
        </p:txBody>
      </p:sp>
      <p:cxnSp>
        <p:nvCxnSpPr>
          <p:cNvPr id="14" name="直线箭头连接符 38"/>
          <p:cNvCxnSpPr/>
          <p:nvPr/>
        </p:nvCxnSpPr>
        <p:spPr>
          <a:xfrm flipH="1">
            <a:off x="3493183" y="4201861"/>
            <a:ext cx="11921" cy="9131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直线箭头连接符 39"/>
          <p:cNvCxnSpPr>
            <a:stCxn id="8" idx="0"/>
          </p:cNvCxnSpPr>
          <p:nvPr/>
        </p:nvCxnSpPr>
        <p:spPr>
          <a:xfrm flipV="1">
            <a:off x="3560228" y="4195186"/>
            <a:ext cx="170" cy="9375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文本框 15"/>
          <p:cNvSpPr txBox="1"/>
          <p:nvPr/>
        </p:nvSpPr>
        <p:spPr>
          <a:xfrm rot="16200000">
            <a:off x="3127230" y="4470318"/>
            <a:ext cx="486687" cy="307777"/>
          </a:xfrm>
          <a:prstGeom prst="rect">
            <a:avLst/>
          </a:prstGeom>
          <a:noFill/>
        </p:spPr>
        <p:txBody>
          <a:bodyPr wrap="square" rtlCol="0">
            <a:spAutoFit/>
          </a:bodyPr>
          <a:lstStyle/>
          <a:p>
            <a:r>
              <a:rPr kumimoji="1" lang="en-US" altLang="zh-CN" sz="1400" dirty="0"/>
              <a:t>IW</a:t>
            </a:r>
            <a:r>
              <a:rPr kumimoji="1" lang="en-US" altLang="zh-CN" sz="1400" baseline="-25000" dirty="0"/>
              <a:t>2</a:t>
            </a:r>
            <a:endParaRPr kumimoji="1" lang="zh-CN" altLang="en-US" sz="1400" dirty="0"/>
          </a:p>
        </p:txBody>
      </p:sp>
      <p:sp>
        <p:nvSpPr>
          <p:cNvPr id="17" name="文本框 16"/>
          <p:cNvSpPr txBox="1"/>
          <p:nvPr/>
        </p:nvSpPr>
        <p:spPr>
          <a:xfrm rot="16200000">
            <a:off x="3289334" y="4509199"/>
            <a:ext cx="796949" cy="307777"/>
          </a:xfrm>
          <a:prstGeom prst="rect">
            <a:avLst/>
          </a:prstGeom>
          <a:noFill/>
        </p:spPr>
        <p:txBody>
          <a:bodyPr wrap="none" rtlCol="0">
            <a:spAutoFit/>
          </a:bodyPr>
          <a:lstStyle/>
          <a:p>
            <a:r>
              <a:rPr kumimoji="1" lang="en-US" altLang="zh-CN" sz="1400" dirty="0"/>
              <a:t>Reward</a:t>
            </a:r>
            <a:r>
              <a:rPr kumimoji="1" lang="en-US" altLang="zh-CN" sz="1400" baseline="-25000" dirty="0"/>
              <a:t>2</a:t>
            </a:r>
            <a:endParaRPr kumimoji="1" lang="zh-CN" altLang="en-US" sz="1400" dirty="0"/>
          </a:p>
        </p:txBody>
      </p:sp>
      <p:cxnSp>
        <p:nvCxnSpPr>
          <p:cNvPr id="18" name="直线箭头连接符 51"/>
          <p:cNvCxnSpPr/>
          <p:nvPr/>
        </p:nvCxnSpPr>
        <p:spPr>
          <a:xfrm>
            <a:off x="3957880" y="4188640"/>
            <a:ext cx="454959" cy="9484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直线箭头连接符 52"/>
          <p:cNvCxnSpPr/>
          <p:nvPr/>
        </p:nvCxnSpPr>
        <p:spPr>
          <a:xfrm flipH="1" flipV="1">
            <a:off x="4024119" y="4149852"/>
            <a:ext cx="445009" cy="9161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文本框 19"/>
          <p:cNvSpPr txBox="1"/>
          <p:nvPr/>
        </p:nvSpPr>
        <p:spPr>
          <a:xfrm rot="14777576">
            <a:off x="3846954" y="4562148"/>
            <a:ext cx="486687" cy="307777"/>
          </a:xfrm>
          <a:prstGeom prst="rect">
            <a:avLst/>
          </a:prstGeom>
          <a:noFill/>
        </p:spPr>
        <p:txBody>
          <a:bodyPr wrap="square" rtlCol="0">
            <a:spAutoFit/>
          </a:bodyPr>
          <a:lstStyle/>
          <a:p>
            <a:r>
              <a:rPr kumimoji="1" lang="en-US" altLang="zh-CN" sz="1400"/>
              <a:t>IW</a:t>
            </a:r>
            <a:r>
              <a:rPr kumimoji="1" lang="en-US" altLang="zh-CN" sz="1400" baseline="-25000" dirty="0"/>
              <a:t>3</a:t>
            </a:r>
            <a:endParaRPr kumimoji="1" lang="zh-CN" altLang="en-US" sz="1400" dirty="0"/>
          </a:p>
        </p:txBody>
      </p:sp>
      <p:sp>
        <p:nvSpPr>
          <p:cNvPr id="21" name="文本框 20"/>
          <p:cNvSpPr txBox="1"/>
          <p:nvPr/>
        </p:nvSpPr>
        <p:spPr>
          <a:xfrm rot="14650700">
            <a:off x="4038318" y="4459751"/>
            <a:ext cx="704680" cy="307777"/>
          </a:xfrm>
          <a:prstGeom prst="rect">
            <a:avLst/>
          </a:prstGeom>
          <a:noFill/>
        </p:spPr>
        <p:txBody>
          <a:bodyPr wrap="none" rtlCol="0">
            <a:spAutoFit/>
          </a:bodyPr>
          <a:lstStyle/>
          <a:p>
            <a:r>
              <a:rPr kumimoji="1" lang="en-US" altLang="zh-CN" sz="1400" dirty="0"/>
              <a:t>Rewar</a:t>
            </a:r>
            <a:r>
              <a:rPr kumimoji="1" lang="en-US" altLang="zh-CN" sz="1400" baseline="-25000" dirty="0"/>
              <a:t>3</a:t>
            </a:r>
            <a:endParaRPr kumimoji="1" lang="zh-CN" altLang="en-US" sz="1400" dirty="0"/>
          </a:p>
        </p:txBody>
      </p:sp>
      <p:sp>
        <p:nvSpPr>
          <p:cNvPr id="22" name="文本框 21"/>
          <p:cNvSpPr txBox="1"/>
          <p:nvPr/>
        </p:nvSpPr>
        <p:spPr>
          <a:xfrm>
            <a:off x="3974053" y="5315236"/>
            <a:ext cx="343364" cy="369332"/>
          </a:xfrm>
          <a:prstGeom prst="rect">
            <a:avLst/>
          </a:prstGeom>
          <a:noFill/>
        </p:spPr>
        <p:txBody>
          <a:bodyPr wrap="none" rtlCol="0">
            <a:spAutoFit/>
          </a:bodyPr>
          <a:lstStyle/>
          <a:p>
            <a:r>
              <a:rPr kumimoji="1" lang="en-US" altLang="zh-CN"/>
              <a:t>…</a:t>
            </a:r>
            <a:endParaRPr kumimoji="1" lang="zh-CN" altLang="en-US" dirty="0"/>
          </a:p>
        </p:txBody>
      </p:sp>
      <p:sp>
        <p:nvSpPr>
          <p:cNvPr id="23" name="文本框 22"/>
          <p:cNvSpPr txBox="1"/>
          <p:nvPr/>
        </p:nvSpPr>
        <p:spPr>
          <a:xfrm>
            <a:off x="2875164" y="5311223"/>
            <a:ext cx="343364" cy="369332"/>
          </a:xfrm>
          <a:prstGeom prst="rect">
            <a:avLst/>
          </a:prstGeom>
          <a:noFill/>
        </p:spPr>
        <p:txBody>
          <a:bodyPr wrap="none" rtlCol="0">
            <a:spAutoFit/>
          </a:bodyPr>
          <a:lstStyle/>
          <a:p>
            <a:r>
              <a:rPr kumimoji="1" lang="en-US" altLang="zh-CN"/>
              <a:t>…</a:t>
            </a:r>
            <a:endParaRPr kumimoji="1" lang="zh-CN" altLang="en-US" dirty="0"/>
          </a:p>
        </p:txBody>
      </p:sp>
      <p:sp>
        <p:nvSpPr>
          <p:cNvPr id="24" name="文本框 23"/>
          <p:cNvSpPr txBox="1"/>
          <p:nvPr/>
        </p:nvSpPr>
        <p:spPr>
          <a:xfrm>
            <a:off x="2004787" y="5733460"/>
            <a:ext cx="829073" cy="307777"/>
          </a:xfrm>
          <a:prstGeom prst="rect">
            <a:avLst/>
          </a:prstGeom>
          <a:noFill/>
        </p:spPr>
        <p:txBody>
          <a:bodyPr wrap="none" rtlCol="0">
            <a:spAutoFit/>
          </a:bodyPr>
          <a:lstStyle/>
          <a:p>
            <a:r>
              <a:rPr kumimoji="1" lang="zh-CN" altLang="en-US" sz="1400" dirty="0">
                <a:latin typeface="微软雅黑" panose="020B0503020204020204" pitchFamily="34" charset="-122"/>
                <a:ea typeface="微软雅黑" panose="020B0503020204020204" pitchFamily="34" charset="-122"/>
              </a:rPr>
              <a:t>用户组</a:t>
            </a:r>
            <a:r>
              <a:rPr kumimoji="1" lang="en-US" altLang="zh-CN" sz="1400" dirty="0">
                <a:latin typeface="微软雅黑" panose="020B0503020204020204" pitchFamily="34" charset="-122"/>
                <a:ea typeface="微软雅黑" panose="020B0503020204020204" pitchFamily="34" charset="-122"/>
              </a:rPr>
              <a:t>1</a:t>
            </a:r>
            <a:endParaRPr kumimoji="1" lang="zh-CN" altLang="en-US" sz="1400"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3072428" y="5732441"/>
            <a:ext cx="829073" cy="307777"/>
          </a:xfrm>
          <a:prstGeom prst="rect">
            <a:avLst/>
          </a:prstGeom>
          <a:noFill/>
        </p:spPr>
        <p:txBody>
          <a:bodyPr wrap="none" rtlCol="0">
            <a:spAutoFit/>
          </a:bodyPr>
          <a:lstStyle/>
          <a:p>
            <a:r>
              <a:rPr kumimoji="1" lang="zh-CN" altLang="en-US" sz="1400" dirty="0">
                <a:latin typeface="微软雅黑" panose="020B0503020204020204" pitchFamily="34" charset="-122"/>
                <a:ea typeface="微软雅黑" panose="020B0503020204020204" pitchFamily="34" charset="-122"/>
              </a:rPr>
              <a:t>用户组</a:t>
            </a:r>
            <a:r>
              <a:rPr kumimoji="1" lang="en-US" altLang="zh-CN" sz="1400" dirty="0">
                <a:latin typeface="微软雅黑" panose="020B0503020204020204" pitchFamily="34" charset="-122"/>
                <a:ea typeface="微软雅黑" panose="020B0503020204020204" pitchFamily="34" charset="-122"/>
              </a:rPr>
              <a:t>2</a:t>
            </a:r>
            <a:endParaRPr kumimoji="1" lang="zh-CN" altLang="en-US" sz="1400" dirty="0">
              <a:latin typeface="微软雅黑" panose="020B0503020204020204" pitchFamily="34" charset="-122"/>
              <a:ea typeface="微软雅黑" panose="020B0503020204020204" pitchFamily="34" charset="-122"/>
            </a:endParaRPr>
          </a:p>
        </p:txBody>
      </p:sp>
      <p:sp>
        <p:nvSpPr>
          <p:cNvPr id="26" name="文本框 25"/>
          <p:cNvSpPr txBox="1"/>
          <p:nvPr/>
        </p:nvSpPr>
        <p:spPr>
          <a:xfrm>
            <a:off x="4145735" y="5723887"/>
            <a:ext cx="829073" cy="307777"/>
          </a:xfrm>
          <a:prstGeom prst="rect">
            <a:avLst/>
          </a:prstGeom>
          <a:noFill/>
        </p:spPr>
        <p:txBody>
          <a:bodyPr wrap="none" rtlCol="0">
            <a:spAutoFit/>
          </a:bodyPr>
          <a:lstStyle/>
          <a:p>
            <a:r>
              <a:rPr kumimoji="1" lang="zh-CN" altLang="en-US" sz="1400" dirty="0">
                <a:latin typeface="微软雅黑" panose="020B0503020204020204" pitchFamily="34" charset="-122"/>
                <a:ea typeface="微软雅黑" panose="020B0503020204020204" pitchFamily="34" charset="-122"/>
              </a:rPr>
              <a:t>用户组</a:t>
            </a:r>
            <a:r>
              <a:rPr kumimoji="1" lang="en-US" altLang="zh-CN" sz="1400" dirty="0">
                <a:latin typeface="微软雅黑" panose="020B0503020204020204" pitchFamily="34" charset="-122"/>
                <a:ea typeface="微软雅黑" panose="020B0503020204020204" pitchFamily="34" charset="-122"/>
              </a:rPr>
              <a:t>3</a:t>
            </a:r>
            <a:endParaRPr kumimoji="1" lang="zh-CN" altLang="en-US" sz="1400" dirty="0">
              <a:latin typeface="微软雅黑" panose="020B0503020204020204" pitchFamily="34" charset="-122"/>
              <a:ea typeface="微软雅黑" panose="020B0503020204020204" pitchFamily="34" charset="-122"/>
            </a:endParaRPr>
          </a:p>
        </p:txBody>
      </p:sp>
      <p:pic>
        <p:nvPicPr>
          <p:cNvPr id="28" name="图片 2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44754" y="3416045"/>
            <a:ext cx="552095" cy="637032"/>
          </a:xfrm>
          <a:prstGeom prst="rect">
            <a:avLst/>
          </a:prstGeom>
        </p:spPr>
      </p:pic>
      <p:pic>
        <p:nvPicPr>
          <p:cNvPr id="29" name="图片 2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6609319" y="5230795"/>
            <a:ext cx="633998" cy="633998"/>
          </a:xfrm>
          <a:prstGeom prst="rect">
            <a:avLst/>
          </a:prstGeom>
        </p:spPr>
      </p:pic>
      <p:sp>
        <p:nvSpPr>
          <p:cNvPr id="30" name="椭圆 29"/>
          <p:cNvSpPr/>
          <p:nvPr/>
        </p:nvSpPr>
        <p:spPr>
          <a:xfrm>
            <a:off x="6079577" y="4592918"/>
            <a:ext cx="156410" cy="1523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31" name="椭圆 30"/>
          <p:cNvSpPr/>
          <p:nvPr/>
        </p:nvSpPr>
        <p:spPr>
          <a:xfrm>
            <a:off x="6725275" y="4588912"/>
            <a:ext cx="156410" cy="1523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32" name="椭圆 31"/>
          <p:cNvSpPr/>
          <p:nvPr/>
        </p:nvSpPr>
        <p:spPr>
          <a:xfrm>
            <a:off x="7370974" y="4584905"/>
            <a:ext cx="156410" cy="1523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33" name="文本框 32"/>
          <p:cNvSpPr txBox="1"/>
          <p:nvPr/>
        </p:nvSpPr>
        <p:spPr>
          <a:xfrm>
            <a:off x="7691801" y="4384306"/>
            <a:ext cx="343364" cy="369332"/>
          </a:xfrm>
          <a:prstGeom prst="rect">
            <a:avLst/>
          </a:prstGeom>
          <a:noFill/>
        </p:spPr>
        <p:txBody>
          <a:bodyPr wrap="none" rtlCol="0">
            <a:spAutoFit/>
          </a:bodyPr>
          <a:lstStyle/>
          <a:p>
            <a:r>
              <a:rPr kumimoji="1" lang="en-US" altLang="zh-CN" dirty="0"/>
              <a:t>…</a:t>
            </a:r>
            <a:endParaRPr kumimoji="1" lang="zh-CN" altLang="en-US" dirty="0"/>
          </a:p>
        </p:txBody>
      </p:sp>
      <p:sp>
        <p:nvSpPr>
          <p:cNvPr id="34" name="文本框 33"/>
          <p:cNvSpPr txBox="1"/>
          <p:nvPr/>
        </p:nvSpPr>
        <p:spPr>
          <a:xfrm>
            <a:off x="5821006" y="4319698"/>
            <a:ext cx="662361" cy="307777"/>
          </a:xfrm>
          <a:prstGeom prst="rect">
            <a:avLst/>
          </a:prstGeom>
          <a:noFill/>
        </p:spPr>
        <p:txBody>
          <a:bodyPr wrap="none" rtlCol="0">
            <a:spAutoFit/>
          </a:bodyPr>
          <a:lstStyle/>
          <a:p>
            <a:r>
              <a:rPr kumimoji="1" lang="en-US" altLang="zh-CN" sz="1400" dirty="0"/>
              <a:t>IW=10</a:t>
            </a:r>
            <a:endParaRPr kumimoji="1" lang="zh-CN" altLang="en-US" sz="1400" dirty="0"/>
          </a:p>
        </p:txBody>
      </p:sp>
      <p:sp>
        <p:nvSpPr>
          <p:cNvPr id="35" name="文本框 34"/>
          <p:cNvSpPr txBox="1"/>
          <p:nvPr/>
        </p:nvSpPr>
        <p:spPr>
          <a:xfrm>
            <a:off x="6485051" y="4317231"/>
            <a:ext cx="662361" cy="307777"/>
          </a:xfrm>
          <a:prstGeom prst="rect">
            <a:avLst/>
          </a:prstGeom>
          <a:noFill/>
        </p:spPr>
        <p:txBody>
          <a:bodyPr wrap="none" rtlCol="0">
            <a:spAutoFit/>
          </a:bodyPr>
          <a:lstStyle/>
          <a:p>
            <a:r>
              <a:rPr kumimoji="1" lang="en-US" altLang="zh-CN" sz="1400" dirty="0"/>
              <a:t>IW=20</a:t>
            </a:r>
            <a:endParaRPr kumimoji="1" lang="zh-CN" altLang="en-US" sz="1400" dirty="0"/>
          </a:p>
        </p:txBody>
      </p:sp>
      <p:sp>
        <p:nvSpPr>
          <p:cNvPr id="36" name="文本框 35"/>
          <p:cNvSpPr txBox="1"/>
          <p:nvPr/>
        </p:nvSpPr>
        <p:spPr>
          <a:xfrm>
            <a:off x="7114569" y="4318362"/>
            <a:ext cx="662361" cy="307777"/>
          </a:xfrm>
          <a:prstGeom prst="rect">
            <a:avLst/>
          </a:prstGeom>
          <a:noFill/>
        </p:spPr>
        <p:txBody>
          <a:bodyPr wrap="none" rtlCol="0">
            <a:spAutoFit/>
          </a:bodyPr>
          <a:lstStyle/>
          <a:p>
            <a:r>
              <a:rPr kumimoji="1" lang="en-US" altLang="zh-CN" sz="1400" dirty="0"/>
              <a:t>IW=30</a:t>
            </a:r>
            <a:endParaRPr kumimoji="1" lang="zh-CN" altLang="en-US" sz="1400" dirty="0"/>
          </a:p>
        </p:txBody>
      </p:sp>
      <p:sp>
        <p:nvSpPr>
          <p:cNvPr id="37" name="矩形 36"/>
          <p:cNvSpPr/>
          <p:nvPr/>
        </p:nvSpPr>
        <p:spPr>
          <a:xfrm>
            <a:off x="5821006" y="3236858"/>
            <a:ext cx="2214159" cy="152925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8" name="直线箭头连接符 87"/>
          <p:cNvCxnSpPr>
            <a:stCxn id="37" idx="2"/>
            <a:endCxn id="29" idx="0"/>
          </p:cNvCxnSpPr>
          <p:nvPr/>
        </p:nvCxnSpPr>
        <p:spPr>
          <a:xfrm flipH="1">
            <a:off x="6926318" y="4766110"/>
            <a:ext cx="1768" cy="4646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9" name="肘形连接符 38"/>
          <p:cNvCxnSpPr>
            <a:stCxn id="29" idx="1"/>
            <a:endCxn id="37" idx="3"/>
          </p:cNvCxnSpPr>
          <p:nvPr/>
        </p:nvCxnSpPr>
        <p:spPr>
          <a:xfrm flipV="1">
            <a:off x="7243317" y="4001484"/>
            <a:ext cx="791848" cy="1546310"/>
          </a:xfrm>
          <a:prstGeom prst="bentConnector3">
            <a:avLst>
              <a:gd name="adj1" fmla="val 204841"/>
            </a:avLst>
          </a:prstGeom>
          <a:ln>
            <a:tailEnd type="triangle"/>
          </a:ln>
        </p:spPr>
        <p:style>
          <a:lnRef idx="3">
            <a:schemeClr val="dk1"/>
          </a:lnRef>
          <a:fillRef idx="0">
            <a:schemeClr val="dk1"/>
          </a:fillRef>
          <a:effectRef idx="2">
            <a:schemeClr val="dk1"/>
          </a:effectRef>
          <a:fontRef idx="minor">
            <a:schemeClr val="tx1"/>
          </a:fontRef>
        </p:style>
      </p:cxnSp>
      <p:sp>
        <p:nvSpPr>
          <p:cNvPr id="40" name="文本框 39"/>
          <p:cNvSpPr txBox="1"/>
          <p:nvPr/>
        </p:nvSpPr>
        <p:spPr>
          <a:xfrm>
            <a:off x="6938348" y="4959294"/>
            <a:ext cx="1077539" cy="276999"/>
          </a:xfrm>
          <a:prstGeom prst="rect">
            <a:avLst/>
          </a:prstGeom>
          <a:noFill/>
        </p:spPr>
        <p:txBody>
          <a:bodyPr wrap="none" rtlCol="0">
            <a:spAutoFit/>
          </a:bodyPr>
          <a:lstStyle/>
          <a:p>
            <a:r>
              <a:rPr kumimoji="1" lang="zh-CN" altLang="en-US" sz="1200" dirty="0">
                <a:latin typeface="微软雅黑" panose="020B0503020204020204" pitchFamily="34" charset="-122"/>
                <a:ea typeface="微软雅黑" panose="020B0503020204020204" pitchFamily="34" charset="-122"/>
              </a:rPr>
              <a:t>选择</a:t>
            </a:r>
            <a:r>
              <a:rPr kumimoji="1" lang="en-US" altLang="zh-CN" sz="1200" dirty="0">
                <a:latin typeface="微软雅黑" panose="020B0503020204020204" pitchFamily="34" charset="-122"/>
                <a:ea typeface="微软雅黑" panose="020B0503020204020204" pitchFamily="34" charset="-122"/>
              </a:rPr>
              <a:t> IW =20</a:t>
            </a:r>
            <a:endParaRPr kumimoji="1" lang="zh-CN" altLang="en-US" sz="1200" dirty="0">
              <a:latin typeface="微软雅黑" panose="020B0503020204020204" pitchFamily="34" charset="-122"/>
              <a:ea typeface="微软雅黑" panose="020B0503020204020204" pitchFamily="34" charset="-122"/>
            </a:endParaRPr>
          </a:p>
        </p:txBody>
      </p:sp>
      <p:cxnSp>
        <p:nvCxnSpPr>
          <p:cNvPr id="41" name="直线箭头连接符 101"/>
          <p:cNvCxnSpPr>
            <a:endCxn id="34" idx="0"/>
          </p:cNvCxnSpPr>
          <p:nvPr/>
        </p:nvCxnSpPr>
        <p:spPr>
          <a:xfrm flipH="1">
            <a:off x="6152187" y="4000886"/>
            <a:ext cx="435044" cy="31881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2" name="直线箭头连接符 104"/>
          <p:cNvCxnSpPr>
            <a:stCxn id="28" idx="2"/>
            <a:endCxn id="35" idx="0"/>
          </p:cNvCxnSpPr>
          <p:nvPr/>
        </p:nvCxnSpPr>
        <p:spPr>
          <a:xfrm flipH="1">
            <a:off x="6816232" y="4053077"/>
            <a:ext cx="4570" cy="264154"/>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3" name="直线箭头连接符 113"/>
          <p:cNvCxnSpPr>
            <a:endCxn id="36" idx="0"/>
          </p:cNvCxnSpPr>
          <p:nvPr/>
        </p:nvCxnSpPr>
        <p:spPr>
          <a:xfrm>
            <a:off x="7045892" y="4042709"/>
            <a:ext cx="399858" cy="275653"/>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44" name="文本框 43"/>
          <p:cNvSpPr txBox="1"/>
          <p:nvPr/>
        </p:nvSpPr>
        <p:spPr>
          <a:xfrm>
            <a:off x="6136586" y="3190284"/>
            <a:ext cx="1625766" cy="307777"/>
          </a:xfrm>
          <a:prstGeom prst="rect">
            <a:avLst/>
          </a:prstGeom>
          <a:noFill/>
        </p:spPr>
        <p:txBody>
          <a:bodyPr wrap="none" rtlCol="0">
            <a:spAutoFit/>
          </a:bodyPr>
          <a:lstStyle/>
          <a:p>
            <a:pPr algn="ctr"/>
            <a:r>
              <a:rPr kumimoji="1" lang="zh-CN" altLang="en-US" sz="1400" dirty="0">
                <a:latin typeface="微软雅黑" panose="020B0503020204020204" pitchFamily="34" charset="-122"/>
                <a:ea typeface="微软雅黑" panose="020B0503020204020204" pitchFamily="34" charset="-122"/>
              </a:rPr>
              <a:t>最优窗口学习</a:t>
            </a:r>
            <a:r>
              <a:rPr kumimoji="1" lang="en-US" altLang="zh-CN" sz="1400" dirty="0">
                <a:latin typeface="微软雅黑" panose="020B0503020204020204" pitchFamily="34" charset="-122"/>
                <a:ea typeface="微软雅黑" panose="020B0503020204020204" pitchFamily="34" charset="-122"/>
              </a:rPr>
              <a:t>(RL)</a:t>
            </a:r>
            <a:endParaRPr kumimoji="1" lang="zh-CN" altLang="en-US" sz="1400" dirty="0">
              <a:latin typeface="微软雅黑" panose="020B0503020204020204" pitchFamily="34" charset="-122"/>
              <a:ea typeface="微软雅黑" panose="020B0503020204020204" pitchFamily="34" charset="-122"/>
            </a:endParaRPr>
          </a:p>
        </p:txBody>
      </p:sp>
      <p:sp>
        <p:nvSpPr>
          <p:cNvPr id="45" name="文本框 44"/>
          <p:cNvSpPr txBox="1"/>
          <p:nvPr/>
        </p:nvSpPr>
        <p:spPr>
          <a:xfrm>
            <a:off x="7515892" y="5532637"/>
            <a:ext cx="2532681" cy="307777"/>
          </a:xfrm>
          <a:prstGeom prst="rect">
            <a:avLst/>
          </a:prstGeom>
          <a:noFill/>
        </p:spPr>
        <p:txBody>
          <a:bodyPr wrap="none" rtlCol="0">
            <a:spAutoFit/>
          </a:bodyPr>
          <a:lstStyle/>
          <a:p>
            <a:pPr algn="ctr"/>
            <a:r>
              <a:rPr kumimoji="1" lang="en-US" altLang="zh-CN" sz="1400" dirty="0">
                <a:latin typeface="微软雅黑" panose="020B0503020204020204" pitchFamily="34" charset="-122"/>
                <a:ea typeface="微软雅黑" panose="020B0503020204020204" pitchFamily="34" charset="-122"/>
              </a:rPr>
              <a:t>TCP</a:t>
            </a:r>
            <a:r>
              <a:rPr kumimoji="1" lang="zh-CN" altLang="en-US" sz="1400" dirty="0">
                <a:latin typeface="微软雅黑" panose="020B0503020204020204" pitchFamily="34" charset="-122"/>
                <a:ea typeface="微软雅黑" panose="020B0503020204020204" pitchFamily="34" charset="-122"/>
              </a:rPr>
              <a:t>性能指标</a:t>
            </a:r>
            <a:r>
              <a:rPr kumimoji="1" lang="en-US" altLang="zh-CN" sz="1400" dirty="0">
                <a:latin typeface="微软雅黑" panose="020B0503020204020204" pitchFamily="34" charset="-122"/>
                <a:ea typeface="微软雅黑" panose="020B0503020204020204" pitchFamily="34" charset="-122"/>
              </a:rPr>
              <a:t>(</a:t>
            </a:r>
            <a:r>
              <a:rPr kumimoji="1" lang="en-US" altLang="zh-CN" sz="1400" dirty="0" err="1">
                <a:latin typeface="微软雅黑" panose="020B0503020204020204" pitchFamily="34" charset="-122"/>
                <a:ea typeface="微软雅黑" panose="020B0503020204020204" pitchFamily="34" charset="-122"/>
              </a:rPr>
              <a:t>Goodput</a:t>
            </a:r>
            <a:r>
              <a:rPr kumimoji="1" lang="en-US" altLang="zh-CN" sz="1400" dirty="0">
                <a:latin typeface="微软雅黑" panose="020B0503020204020204" pitchFamily="34" charset="-122"/>
                <a:ea typeface="微软雅黑" panose="020B0503020204020204" pitchFamily="34" charset="-122"/>
              </a:rPr>
              <a:t>, RTT)</a:t>
            </a:r>
            <a:endParaRPr kumimoji="1"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05584722"/>
      </p:ext>
    </p:extLst>
  </p:cSld>
  <p:clrMapOvr>
    <a:masterClrMapping/>
  </p:clrMapOvr>
  <mc:AlternateContent xmlns:mc="http://schemas.openxmlformats.org/markup-compatibility/2006" xmlns:p14="http://schemas.microsoft.com/office/powerpoint/2010/main">
    <mc:Choice Requires="p14">
      <p:transition spd="slow" p14:dur="2000" advTm="3454"/>
    </mc:Choice>
    <mc:Fallback xmlns="">
      <p:transition spd="slow" advTm="3454"/>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RL for IW configuration</a:t>
            </a:r>
            <a:endParaRPr kumimoji="1" lang="zh-CN" altLang="en-US" dirty="0"/>
          </a:p>
        </p:txBody>
      </p:sp>
      <p:sp>
        <p:nvSpPr>
          <p:cNvPr id="3" name="内容占位符 2"/>
          <p:cNvSpPr>
            <a:spLocks noGrp="1"/>
          </p:cNvSpPr>
          <p:nvPr>
            <p:ph idx="1"/>
          </p:nvPr>
        </p:nvSpPr>
        <p:spPr>
          <a:xfrm>
            <a:off x="5042531" y="2045534"/>
            <a:ext cx="6635353" cy="4896451"/>
          </a:xfrm>
        </p:spPr>
        <p:txBody>
          <a:bodyPr/>
          <a:lstStyle/>
          <a:p>
            <a:r>
              <a:rPr lang="en-US" altLang="zh-CN" sz="2000" b="1" dirty="0"/>
              <a:t>Reward:</a:t>
            </a:r>
          </a:p>
          <a:p>
            <a:pPr lvl="1"/>
            <a:r>
              <a:rPr lang="en-US" altLang="zh-CN" sz="2000" dirty="0"/>
              <a:t>Combine </a:t>
            </a:r>
            <a:r>
              <a:rPr lang="en-US" altLang="zh-CN" sz="2000" dirty="0" err="1"/>
              <a:t>goodput</a:t>
            </a:r>
            <a:r>
              <a:rPr lang="en-US" altLang="zh-CN" sz="2000" dirty="0"/>
              <a:t> &amp; RTT</a:t>
            </a:r>
          </a:p>
          <a:p>
            <a:pPr lvl="1"/>
            <a:endParaRPr lang="en-US" altLang="zh-CN" dirty="0"/>
          </a:p>
          <a:p>
            <a:pPr lvl="1"/>
            <a:endParaRPr lang="en-US" altLang="zh-CN" dirty="0"/>
          </a:p>
          <a:p>
            <a:pPr lvl="1"/>
            <a:endParaRPr lang="en-US" altLang="zh-CN" dirty="0"/>
          </a:p>
          <a:p>
            <a:r>
              <a:rPr lang="en-US" altLang="zh-CN" sz="2000" b="1" dirty="0"/>
              <a:t>Decision Space:</a:t>
            </a:r>
            <a:endParaRPr lang="zh-CN" altLang="en-US" sz="2000" b="1" dirty="0"/>
          </a:p>
        </p:txBody>
      </p:sp>
      <p:sp>
        <p:nvSpPr>
          <p:cNvPr id="4" name="灯片编号占位符 3"/>
          <p:cNvSpPr>
            <a:spLocks noGrp="1"/>
          </p:cNvSpPr>
          <p:nvPr>
            <p:ph type="sldNum" sz="quarter" idx="13"/>
          </p:nvPr>
        </p:nvSpPr>
        <p:spPr/>
        <p:txBody>
          <a:bodyPr/>
          <a:lstStyle/>
          <a:p>
            <a:fld id="{33D6DA08-2198-194F-8B57-C883F3E47026}" type="slidenum">
              <a:rPr kumimoji="1" lang="zh-CN" altLang="en-US" smtClean="0"/>
              <a:t>16</a:t>
            </a:fld>
            <a:endParaRPr kumimoji="1" lang="zh-CN" altLang="en-US"/>
          </a:p>
        </p:txBody>
      </p:sp>
      <p:pic>
        <p:nvPicPr>
          <p:cNvPr id="47" name="图片 46"/>
          <p:cNvPicPr>
            <a:picLocks noChangeAspect="1"/>
          </p:cNvPicPr>
          <p:nvPr/>
        </p:nvPicPr>
        <p:blipFill>
          <a:blip r:embed="rId3"/>
          <a:stretch>
            <a:fillRect/>
          </a:stretch>
        </p:blipFill>
        <p:spPr>
          <a:xfrm>
            <a:off x="6005889" y="2831967"/>
            <a:ext cx="4326454" cy="621715"/>
          </a:xfrm>
          <a:prstGeom prst="rect">
            <a:avLst/>
          </a:prstGeom>
        </p:spPr>
      </p:pic>
      <p:pic>
        <p:nvPicPr>
          <p:cNvPr id="48" name="图片 47"/>
          <p:cNvPicPr>
            <a:picLocks noChangeAspect="1"/>
          </p:cNvPicPr>
          <p:nvPr/>
        </p:nvPicPr>
        <p:blipFill>
          <a:blip r:embed="rId4"/>
          <a:stretch>
            <a:fillRect/>
          </a:stretch>
        </p:blipFill>
        <p:spPr>
          <a:xfrm>
            <a:off x="5963658" y="4576367"/>
            <a:ext cx="4793098" cy="1522428"/>
          </a:xfrm>
          <a:prstGeom prst="rect">
            <a:avLst/>
          </a:prstGeom>
        </p:spPr>
      </p:pic>
      <p:sp>
        <p:nvSpPr>
          <p:cNvPr id="5" name="下箭头 4"/>
          <p:cNvSpPr/>
          <p:nvPr/>
        </p:nvSpPr>
        <p:spPr>
          <a:xfrm>
            <a:off x="1834696" y="2252127"/>
            <a:ext cx="1260891" cy="459846"/>
          </a:xfrm>
          <a:prstGeom prst="down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内容占位符 2"/>
          <p:cNvSpPr txBox="1">
            <a:spLocks/>
          </p:cNvSpPr>
          <p:nvPr/>
        </p:nvSpPr>
        <p:spPr>
          <a:xfrm>
            <a:off x="322288" y="1409525"/>
            <a:ext cx="11367203" cy="48964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charset="0"/>
              <a:buChar char="•"/>
            </a:pPr>
            <a:r>
              <a:rPr kumimoji="1" lang="en-US" altLang="zh-CN" sz="2400" b="1" dirty="0"/>
              <a:t>The RL algorithm for IW configuration:  </a:t>
            </a:r>
            <a:r>
              <a:rPr kumimoji="1" lang="en-US" altLang="zh-CN" sz="2400" b="1" dirty="0">
                <a:solidFill>
                  <a:srgbClr val="C00000"/>
                </a:solidFill>
              </a:rPr>
              <a:t>Discounted Upper Confidence Bound</a:t>
            </a:r>
          </a:p>
        </p:txBody>
      </p:sp>
      <p:pic>
        <p:nvPicPr>
          <p:cNvPr id="27" name="图片 26">
            <a:extLst>
              <a:ext uri="{FF2B5EF4-FFF2-40B4-BE49-F238E27FC236}">
                <a16:creationId xmlns:a16="http://schemas.microsoft.com/office/drawing/2014/main" id="{264B8794-3BF9-452B-A341-A364D1C835B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59539" y="3248102"/>
            <a:ext cx="552095" cy="637032"/>
          </a:xfrm>
          <a:prstGeom prst="rect">
            <a:avLst/>
          </a:prstGeom>
        </p:spPr>
      </p:pic>
      <p:pic>
        <p:nvPicPr>
          <p:cNvPr id="29" name="图片 28">
            <a:extLst>
              <a:ext uri="{FF2B5EF4-FFF2-40B4-BE49-F238E27FC236}">
                <a16:creationId xmlns:a16="http://schemas.microsoft.com/office/drawing/2014/main" id="{09F893C0-342C-4BDA-8D38-81358BBFAC9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2124104" y="5062852"/>
            <a:ext cx="633998" cy="633998"/>
          </a:xfrm>
          <a:prstGeom prst="rect">
            <a:avLst/>
          </a:prstGeom>
        </p:spPr>
      </p:pic>
      <p:sp>
        <p:nvSpPr>
          <p:cNvPr id="30" name="椭圆 29">
            <a:extLst>
              <a:ext uri="{FF2B5EF4-FFF2-40B4-BE49-F238E27FC236}">
                <a16:creationId xmlns:a16="http://schemas.microsoft.com/office/drawing/2014/main" id="{FDC9CFF4-2D53-4998-94F2-20BFD7E38C36}"/>
              </a:ext>
            </a:extLst>
          </p:cNvPr>
          <p:cNvSpPr/>
          <p:nvPr/>
        </p:nvSpPr>
        <p:spPr>
          <a:xfrm>
            <a:off x="1594362" y="4424975"/>
            <a:ext cx="156410" cy="1523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31" name="椭圆 30">
            <a:extLst>
              <a:ext uri="{FF2B5EF4-FFF2-40B4-BE49-F238E27FC236}">
                <a16:creationId xmlns:a16="http://schemas.microsoft.com/office/drawing/2014/main" id="{EA8F4188-1294-470E-B059-52D66C506B77}"/>
              </a:ext>
            </a:extLst>
          </p:cNvPr>
          <p:cNvSpPr/>
          <p:nvPr/>
        </p:nvSpPr>
        <p:spPr>
          <a:xfrm>
            <a:off x="2240060" y="4420969"/>
            <a:ext cx="156410" cy="1523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32" name="椭圆 31">
            <a:extLst>
              <a:ext uri="{FF2B5EF4-FFF2-40B4-BE49-F238E27FC236}">
                <a16:creationId xmlns:a16="http://schemas.microsoft.com/office/drawing/2014/main" id="{16309B1A-F836-4BF8-B6EC-AC926F229D44}"/>
              </a:ext>
            </a:extLst>
          </p:cNvPr>
          <p:cNvSpPr/>
          <p:nvPr/>
        </p:nvSpPr>
        <p:spPr>
          <a:xfrm>
            <a:off x="2885759" y="4416962"/>
            <a:ext cx="156410" cy="1523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33" name="文本框 32">
            <a:extLst>
              <a:ext uri="{FF2B5EF4-FFF2-40B4-BE49-F238E27FC236}">
                <a16:creationId xmlns:a16="http://schemas.microsoft.com/office/drawing/2014/main" id="{01CD48B1-450A-44A6-971E-BD3093DB8FD3}"/>
              </a:ext>
            </a:extLst>
          </p:cNvPr>
          <p:cNvSpPr txBox="1"/>
          <p:nvPr/>
        </p:nvSpPr>
        <p:spPr>
          <a:xfrm>
            <a:off x="3206586" y="4216363"/>
            <a:ext cx="343364" cy="369332"/>
          </a:xfrm>
          <a:prstGeom prst="rect">
            <a:avLst/>
          </a:prstGeom>
          <a:noFill/>
        </p:spPr>
        <p:txBody>
          <a:bodyPr wrap="none" rtlCol="0">
            <a:spAutoFit/>
          </a:bodyPr>
          <a:lstStyle/>
          <a:p>
            <a:r>
              <a:rPr kumimoji="1" lang="en-US" altLang="zh-CN" dirty="0"/>
              <a:t>…</a:t>
            </a:r>
            <a:endParaRPr kumimoji="1" lang="zh-CN" altLang="en-US" dirty="0"/>
          </a:p>
        </p:txBody>
      </p:sp>
      <p:sp>
        <p:nvSpPr>
          <p:cNvPr id="34" name="文本框 33">
            <a:extLst>
              <a:ext uri="{FF2B5EF4-FFF2-40B4-BE49-F238E27FC236}">
                <a16:creationId xmlns:a16="http://schemas.microsoft.com/office/drawing/2014/main" id="{BC2465D3-E658-43D4-BA3C-4F5C5A577C2B}"/>
              </a:ext>
            </a:extLst>
          </p:cNvPr>
          <p:cNvSpPr txBox="1"/>
          <p:nvPr/>
        </p:nvSpPr>
        <p:spPr>
          <a:xfrm>
            <a:off x="1335791" y="4151755"/>
            <a:ext cx="662361" cy="307777"/>
          </a:xfrm>
          <a:prstGeom prst="rect">
            <a:avLst/>
          </a:prstGeom>
          <a:noFill/>
        </p:spPr>
        <p:txBody>
          <a:bodyPr wrap="none" rtlCol="0">
            <a:spAutoFit/>
          </a:bodyPr>
          <a:lstStyle/>
          <a:p>
            <a:r>
              <a:rPr kumimoji="1" lang="en-US" altLang="zh-CN" sz="1400" dirty="0"/>
              <a:t>IW=10</a:t>
            </a:r>
            <a:endParaRPr kumimoji="1" lang="zh-CN" altLang="en-US" sz="1400" dirty="0"/>
          </a:p>
        </p:txBody>
      </p:sp>
      <p:sp>
        <p:nvSpPr>
          <p:cNvPr id="35" name="文本框 34">
            <a:extLst>
              <a:ext uri="{FF2B5EF4-FFF2-40B4-BE49-F238E27FC236}">
                <a16:creationId xmlns:a16="http://schemas.microsoft.com/office/drawing/2014/main" id="{CC54CF30-6621-4205-B81C-3769F609EB61}"/>
              </a:ext>
            </a:extLst>
          </p:cNvPr>
          <p:cNvSpPr txBox="1"/>
          <p:nvPr/>
        </p:nvSpPr>
        <p:spPr>
          <a:xfrm>
            <a:off x="1999836" y="4149288"/>
            <a:ext cx="662361" cy="307777"/>
          </a:xfrm>
          <a:prstGeom prst="rect">
            <a:avLst/>
          </a:prstGeom>
          <a:noFill/>
        </p:spPr>
        <p:txBody>
          <a:bodyPr wrap="none" rtlCol="0">
            <a:spAutoFit/>
          </a:bodyPr>
          <a:lstStyle/>
          <a:p>
            <a:r>
              <a:rPr kumimoji="1" lang="en-US" altLang="zh-CN" sz="1400" dirty="0"/>
              <a:t>IW=20</a:t>
            </a:r>
            <a:endParaRPr kumimoji="1" lang="zh-CN" altLang="en-US" sz="1400" dirty="0"/>
          </a:p>
        </p:txBody>
      </p:sp>
      <p:sp>
        <p:nvSpPr>
          <p:cNvPr id="36" name="文本框 35">
            <a:extLst>
              <a:ext uri="{FF2B5EF4-FFF2-40B4-BE49-F238E27FC236}">
                <a16:creationId xmlns:a16="http://schemas.microsoft.com/office/drawing/2014/main" id="{67CE6E02-9793-4823-9E21-8B592AC3CE45}"/>
              </a:ext>
            </a:extLst>
          </p:cNvPr>
          <p:cNvSpPr txBox="1"/>
          <p:nvPr/>
        </p:nvSpPr>
        <p:spPr>
          <a:xfrm>
            <a:off x="2629354" y="4150419"/>
            <a:ext cx="662361" cy="307777"/>
          </a:xfrm>
          <a:prstGeom prst="rect">
            <a:avLst/>
          </a:prstGeom>
          <a:noFill/>
        </p:spPr>
        <p:txBody>
          <a:bodyPr wrap="none" rtlCol="0">
            <a:spAutoFit/>
          </a:bodyPr>
          <a:lstStyle/>
          <a:p>
            <a:r>
              <a:rPr kumimoji="1" lang="en-US" altLang="zh-CN" sz="1400" dirty="0"/>
              <a:t>IW=30</a:t>
            </a:r>
            <a:endParaRPr kumimoji="1" lang="zh-CN" altLang="en-US" sz="1400" dirty="0"/>
          </a:p>
        </p:txBody>
      </p:sp>
      <p:sp>
        <p:nvSpPr>
          <p:cNvPr id="37" name="矩形 36">
            <a:extLst>
              <a:ext uri="{FF2B5EF4-FFF2-40B4-BE49-F238E27FC236}">
                <a16:creationId xmlns:a16="http://schemas.microsoft.com/office/drawing/2014/main" id="{92F3492B-DF34-43F5-943C-F52D4D481936}"/>
              </a:ext>
            </a:extLst>
          </p:cNvPr>
          <p:cNvSpPr/>
          <p:nvPr/>
        </p:nvSpPr>
        <p:spPr>
          <a:xfrm>
            <a:off x="1335791" y="3068915"/>
            <a:ext cx="2214159" cy="152925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8" name="直线箭头连接符 87">
            <a:extLst>
              <a:ext uri="{FF2B5EF4-FFF2-40B4-BE49-F238E27FC236}">
                <a16:creationId xmlns:a16="http://schemas.microsoft.com/office/drawing/2014/main" id="{6A750BFA-4ED2-49B7-BFC8-FCDBEE2FE609}"/>
              </a:ext>
            </a:extLst>
          </p:cNvPr>
          <p:cNvCxnSpPr>
            <a:stCxn id="37" idx="2"/>
            <a:endCxn id="29" idx="0"/>
          </p:cNvCxnSpPr>
          <p:nvPr/>
        </p:nvCxnSpPr>
        <p:spPr>
          <a:xfrm flipH="1">
            <a:off x="2441103" y="4598167"/>
            <a:ext cx="1768" cy="4646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9" name="文本框 38">
            <a:extLst>
              <a:ext uri="{FF2B5EF4-FFF2-40B4-BE49-F238E27FC236}">
                <a16:creationId xmlns:a16="http://schemas.microsoft.com/office/drawing/2014/main" id="{13FF8BE7-D2DF-4ACA-8BCE-47A0E2DCF261}"/>
              </a:ext>
            </a:extLst>
          </p:cNvPr>
          <p:cNvSpPr txBox="1"/>
          <p:nvPr/>
        </p:nvSpPr>
        <p:spPr>
          <a:xfrm>
            <a:off x="2453133" y="4791351"/>
            <a:ext cx="1077539" cy="276999"/>
          </a:xfrm>
          <a:prstGeom prst="rect">
            <a:avLst/>
          </a:prstGeom>
          <a:noFill/>
        </p:spPr>
        <p:txBody>
          <a:bodyPr wrap="none" rtlCol="0">
            <a:spAutoFit/>
          </a:bodyPr>
          <a:lstStyle/>
          <a:p>
            <a:r>
              <a:rPr kumimoji="1" lang="zh-CN" altLang="en-US" sz="1200" dirty="0">
                <a:latin typeface="微软雅黑" panose="020B0503020204020204" pitchFamily="34" charset="-122"/>
                <a:ea typeface="微软雅黑" panose="020B0503020204020204" pitchFamily="34" charset="-122"/>
              </a:rPr>
              <a:t>选择</a:t>
            </a:r>
            <a:r>
              <a:rPr kumimoji="1" lang="en-US" altLang="zh-CN" sz="1200" dirty="0">
                <a:latin typeface="微软雅黑" panose="020B0503020204020204" pitchFamily="34" charset="-122"/>
                <a:ea typeface="微软雅黑" panose="020B0503020204020204" pitchFamily="34" charset="-122"/>
              </a:rPr>
              <a:t> IW =20</a:t>
            </a:r>
            <a:endParaRPr kumimoji="1" lang="zh-CN" altLang="en-US" sz="1200" dirty="0">
              <a:latin typeface="微软雅黑" panose="020B0503020204020204" pitchFamily="34" charset="-122"/>
              <a:ea typeface="微软雅黑" panose="020B0503020204020204" pitchFamily="34" charset="-122"/>
            </a:endParaRPr>
          </a:p>
        </p:txBody>
      </p:sp>
      <p:cxnSp>
        <p:nvCxnSpPr>
          <p:cNvPr id="40" name="直线箭头连接符 101">
            <a:extLst>
              <a:ext uri="{FF2B5EF4-FFF2-40B4-BE49-F238E27FC236}">
                <a16:creationId xmlns:a16="http://schemas.microsoft.com/office/drawing/2014/main" id="{7B5FCDDE-80F7-49CF-A20B-FE46CE3CC97A}"/>
              </a:ext>
            </a:extLst>
          </p:cNvPr>
          <p:cNvCxnSpPr>
            <a:endCxn id="34" idx="0"/>
          </p:cNvCxnSpPr>
          <p:nvPr/>
        </p:nvCxnSpPr>
        <p:spPr>
          <a:xfrm flipH="1">
            <a:off x="1666972" y="3832943"/>
            <a:ext cx="435044" cy="318812"/>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1" name="直线箭头连接符 104">
            <a:extLst>
              <a:ext uri="{FF2B5EF4-FFF2-40B4-BE49-F238E27FC236}">
                <a16:creationId xmlns:a16="http://schemas.microsoft.com/office/drawing/2014/main" id="{C10C676E-C09B-47B0-BE96-D97E6E484F40}"/>
              </a:ext>
            </a:extLst>
          </p:cNvPr>
          <p:cNvCxnSpPr>
            <a:stCxn id="27" idx="2"/>
            <a:endCxn id="35" idx="0"/>
          </p:cNvCxnSpPr>
          <p:nvPr/>
        </p:nvCxnSpPr>
        <p:spPr>
          <a:xfrm flipH="1">
            <a:off x="2331017" y="3885134"/>
            <a:ext cx="4570" cy="264154"/>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42" name="直线箭头连接符 113">
            <a:extLst>
              <a:ext uri="{FF2B5EF4-FFF2-40B4-BE49-F238E27FC236}">
                <a16:creationId xmlns:a16="http://schemas.microsoft.com/office/drawing/2014/main" id="{E4F96610-217F-44E8-952E-F902ED3286B4}"/>
              </a:ext>
            </a:extLst>
          </p:cNvPr>
          <p:cNvCxnSpPr>
            <a:endCxn id="36" idx="0"/>
          </p:cNvCxnSpPr>
          <p:nvPr/>
        </p:nvCxnSpPr>
        <p:spPr>
          <a:xfrm>
            <a:off x="2560677" y="3874766"/>
            <a:ext cx="399858" cy="275653"/>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43" name="文本框 42">
            <a:extLst>
              <a:ext uri="{FF2B5EF4-FFF2-40B4-BE49-F238E27FC236}">
                <a16:creationId xmlns:a16="http://schemas.microsoft.com/office/drawing/2014/main" id="{4ACD7184-C1E7-4BFD-B366-F544C1A697D9}"/>
              </a:ext>
            </a:extLst>
          </p:cNvPr>
          <p:cNvSpPr txBox="1"/>
          <p:nvPr/>
        </p:nvSpPr>
        <p:spPr>
          <a:xfrm>
            <a:off x="1660833" y="3040205"/>
            <a:ext cx="1588897" cy="307777"/>
          </a:xfrm>
          <a:prstGeom prst="rect">
            <a:avLst/>
          </a:prstGeom>
          <a:noFill/>
        </p:spPr>
        <p:txBody>
          <a:bodyPr wrap="none" rtlCol="0">
            <a:spAutoFit/>
          </a:bodyPr>
          <a:lstStyle/>
          <a:p>
            <a:pPr algn="ctr"/>
            <a:r>
              <a:rPr kumimoji="1" lang="zh-CN" altLang="en-US" sz="1400" dirty="0">
                <a:latin typeface="微软雅黑" panose="020B0503020204020204" pitchFamily="34" charset="-122"/>
                <a:ea typeface="微软雅黑" panose="020B0503020204020204" pitchFamily="34" charset="-122"/>
              </a:rPr>
              <a:t>最优窗口学习</a:t>
            </a:r>
            <a:r>
              <a:rPr kumimoji="1" lang="en-US" altLang="zh-CN" sz="1400" dirty="0">
                <a:latin typeface="微软雅黑" panose="020B0503020204020204" pitchFamily="34" charset="-122"/>
                <a:ea typeface="微软雅黑" panose="020B0503020204020204" pitchFamily="34" charset="-122"/>
              </a:rPr>
              <a:t>(RL)</a:t>
            </a:r>
            <a:endParaRPr kumimoji="1" lang="zh-CN" altLang="en-US" sz="1400" dirty="0">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55426177-3F84-4E09-9694-BC19F5B4D3F9}"/>
              </a:ext>
            </a:extLst>
          </p:cNvPr>
          <p:cNvSpPr txBox="1"/>
          <p:nvPr/>
        </p:nvSpPr>
        <p:spPr>
          <a:xfrm>
            <a:off x="3030676" y="5364694"/>
            <a:ext cx="2532681" cy="307777"/>
          </a:xfrm>
          <a:prstGeom prst="rect">
            <a:avLst/>
          </a:prstGeom>
          <a:noFill/>
        </p:spPr>
        <p:txBody>
          <a:bodyPr wrap="none" rtlCol="0">
            <a:spAutoFit/>
          </a:bodyPr>
          <a:lstStyle/>
          <a:p>
            <a:pPr algn="ctr"/>
            <a:r>
              <a:rPr kumimoji="1" lang="en-US" altLang="zh-CN" sz="1400" dirty="0">
                <a:latin typeface="微软雅黑" panose="020B0503020204020204" pitchFamily="34" charset="-122"/>
                <a:ea typeface="微软雅黑" panose="020B0503020204020204" pitchFamily="34" charset="-122"/>
              </a:rPr>
              <a:t>TCP</a:t>
            </a:r>
            <a:r>
              <a:rPr kumimoji="1" lang="zh-CN" altLang="en-US" sz="1400" dirty="0">
                <a:latin typeface="微软雅黑" panose="020B0503020204020204" pitchFamily="34" charset="-122"/>
                <a:ea typeface="微软雅黑" panose="020B0503020204020204" pitchFamily="34" charset="-122"/>
              </a:rPr>
              <a:t>性能指标</a:t>
            </a:r>
            <a:r>
              <a:rPr kumimoji="1" lang="en-US" altLang="zh-CN" sz="1400" dirty="0">
                <a:latin typeface="微软雅黑" panose="020B0503020204020204" pitchFamily="34" charset="-122"/>
                <a:ea typeface="微软雅黑" panose="020B0503020204020204" pitchFamily="34" charset="-122"/>
              </a:rPr>
              <a:t>(</a:t>
            </a:r>
            <a:r>
              <a:rPr kumimoji="1" lang="en-US" altLang="zh-CN" sz="1400" dirty="0" err="1">
                <a:latin typeface="微软雅黑" panose="020B0503020204020204" pitchFamily="34" charset="-122"/>
                <a:ea typeface="微软雅黑" panose="020B0503020204020204" pitchFamily="34" charset="-122"/>
              </a:rPr>
              <a:t>Goodput</a:t>
            </a:r>
            <a:r>
              <a:rPr kumimoji="1" lang="en-US" altLang="zh-CN" sz="1400" dirty="0">
                <a:latin typeface="微软雅黑" panose="020B0503020204020204" pitchFamily="34" charset="-122"/>
                <a:ea typeface="微软雅黑" panose="020B0503020204020204" pitchFamily="34" charset="-122"/>
              </a:rPr>
              <a:t>, RTT)</a:t>
            </a:r>
            <a:endParaRPr kumimoji="1"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784595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RL for IW configuration</a:t>
            </a:r>
            <a:endParaRPr kumimoji="1" lang="zh-CN" altLang="en-US" dirty="0"/>
          </a:p>
        </p:txBody>
      </p:sp>
      <p:sp>
        <p:nvSpPr>
          <p:cNvPr id="4" name="灯片编号占位符 3"/>
          <p:cNvSpPr>
            <a:spLocks noGrp="1"/>
          </p:cNvSpPr>
          <p:nvPr>
            <p:ph type="sldNum" sz="quarter" idx="13"/>
          </p:nvPr>
        </p:nvSpPr>
        <p:spPr/>
        <p:txBody>
          <a:bodyPr/>
          <a:lstStyle/>
          <a:p>
            <a:fld id="{33D6DA08-2198-194F-8B57-C883F3E47026}" type="slidenum">
              <a:rPr kumimoji="1" lang="zh-CN" altLang="en-US" smtClean="0"/>
              <a:t>17</a:t>
            </a:fld>
            <a:endParaRPr kumimoji="1" lang="zh-CN" altLang="en-US"/>
          </a:p>
        </p:txBody>
      </p:sp>
      <p:sp>
        <p:nvSpPr>
          <p:cNvPr id="6" name="文本框 5"/>
          <p:cNvSpPr txBox="1"/>
          <p:nvPr/>
        </p:nvSpPr>
        <p:spPr>
          <a:xfrm>
            <a:off x="274100" y="1504870"/>
            <a:ext cx="10402138" cy="3939540"/>
          </a:xfrm>
          <a:prstGeom prst="rect">
            <a:avLst/>
          </a:prstGeom>
          <a:noFill/>
        </p:spPr>
        <p:txBody>
          <a:bodyPr wrap="square" rtlCol="0">
            <a:spAutoFit/>
          </a:bodyPr>
          <a:lstStyle/>
          <a:p>
            <a:pPr marL="285750" indent="-285750">
              <a:buFont typeface="Arial" panose="020B0604020202020204" pitchFamily="34" charset="0"/>
              <a:buChar char="•"/>
            </a:pPr>
            <a:r>
              <a:rPr lang="en-US" altLang="zh-CN" sz="2400" b="1" dirty="0"/>
              <a:t>User grouping algorithm:</a:t>
            </a:r>
          </a:p>
          <a:p>
            <a:pPr marL="742950" lvl="1" indent="-285750">
              <a:buFont typeface="Arial" panose="020B0604020202020204" pitchFamily="34" charset="0"/>
              <a:buChar char="•"/>
            </a:pPr>
            <a:r>
              <a:rPr lang="en-US" altLang="zh-CN" sz="2000" dirty="0"/>
              <a:t>Bottle-up searching</a:t>
            </a:r>
          </a:p>
          <a:p>
            <a:pPr marL="742950" lvl="1" indent="-285750">
              <a:buFont typeface="Arial" panose="020B0604020202020204" pitchFamily="34" charset="0"/>
              <a:buChar char="•"/>
            </a:pPr>
            <a:r>
              <a:rPr lang="en-US" altLang="zh-CN" sz="2000" dirty="0"/>
              <a:t>Find the finest user groups who can satisfy RL’s requirement</a:t>
            </a:r>
          </a:p>
          <a:p>
            <a:pPr marL="742950" lvl="1" indent="-285750">
              <a:buFont typeface="Arial" panose="020B0604020202020204" pitchFamily="34" charset="0"/>
              <a:buChar char="•"/>
            </a:pPr>
            <a:endParaRPr lang="en-US" altLang="zh-CN" sz="2800" b="1" dirty="0"/>
          </a:p>
          <a:p>
            <a:pPr marL="285750" indent="-285750">
              <a:buFont typeface="Arial" panose="020B0604020202020204" pitchFamily="34" charset="0"/>
              <a:buChar char="•"/>
            </a:pPr>
            <a:r>
              <a:rPr lang="en-US" altLang="zh-CN" sz="2400" b="1" dirty="0"/>
              <a:t>RL’s requirement: </a:t>
            </a:r>
          </a:p>
          <a:p>
            <a:pPr marL="742950" lvl="1" indent="-285750">
              <a:buFont typeface="Arial" panose="020B0604020202020204" pitchFamily="34" charset="0"/>
              <a:buChar char="•"/>
            </a:pPr>
            <a:r>
              <a:rPr lang="en-US" altLang="zh-CN" sz="2000" dirty="0"/>
              <a:t>Continuity of context ( network condition)</a:t>
            </a:r>
          </a:p>
          <a:p>
            <a:pPr marL="742950" lvl="1" indent="-285750">
              <a:buFont typeface="Arial" panose="020B0604020202020204" pitchFamily="34" charset="0"/>
              <a:buChar char="•"/>
            </a:pPr>
            <a:r>
              <a:rPr lang="en-US" altLang="zh-CN" sz="2000" dirty="0"/>
              <a:t>Network Jitter</a:t>
            </a:r>
            <a:r>
              <a:rPr lang="en-US" altLang="zh-CN" sz="2400" dirty="0"/>
              <a:t>:</a:t>
            </a:r>
          </a:p>
          <a:p>
            <a:pPr marL="285750" indent="-285750">
              <a:buFont typeface="Arial" panose="020B0604020202020204" pitchFamily="34" charset="0"/>
              <a:buChar char="•"/>
            </a:pPr>
            <a:endParaRPr lang="en-US" altLang="zh-CN" sz="2800" b="1" dirty="0"/>
          </a:p>
          <a:p>
            <a:r>
              <a:rPr lang="en-US" altLang="zh-CN" dirty="0"/>
              <a:t>	</a:t>
            </a:r>
          </a:p>
          <a:p>
            <a:endParaRPr lang="en-US" altLang="zh-CN" dirty="0"/>
          </a:p>
          <a:p>
            <a:endParaRPr lang="en-US" altLang="zh-CN" dirty="0"/>
          </a:p>
        </p:txBody>
      </p:sp>
      <p:pic>
        <p:nvPicPr>
          <p:cNvPr id="7" name="图片 6"/>
          <p:cNvPicPr>
            <a:picLocks noChangeAspect="1"/>
          </p:cNvPicPr>
          <p:nvPr/>
        </p:nvPicPr>
        <p:blipFill>
          <a:blip r:embed="rId3"/>
          <a:stretch>
            <a:fillRect/>
          </a:stretch>
        </p:blipFill>
        <p:spPr>
          <a:xfrm>
            <a:off x="926036" y="4137145"/>
            <a:ext cx="3680418" cy="984901"/>
          </a:xfrm>
          <a:prstGeom prst="rect">
            <a:avLst/>
          </a:prstGeom>
        </p:spPr>
      </p:pic>
      <p:pic>
        <p:nvPicPr>
          <p:cNvPr id="8" name="图片 7"/>
          <p:cNvPicPr>
            <a:picLocks noChangeAspect="1"/>
          </p:cNvPicPr>
          <p:nvPr/>
        </p:nvPicPr>
        <p:blipFill>
          <a:blip r:embed="rId4"/>
          <a:stretch>
            <a:fillRect/>
          </a:stretch>
        </p:blipFill>
        <p:spPr>
          <a:xfrm>
            <a:off x="1102499" y="5309113"/>
            <a:ext cx="927475" cy="394178"/>
          </a:xfrm>
          <a:prstGeom prst="rect">
            <a:avLst/>
          </a:prstGeom>
        </p:spPr>
      </p:pic>
      <p:pic>
        <p:nvPicPr>
          <p:cNvPr id="10" name="图片 9">
            <a:extLst>
              <a:ext uri="{FF2B5EF4-FFF2-40B4-BE49-F238E27FC236}">
                <a16:creationId xmlns:a16="http://schemas.microsoft.com/office/drawing/2014/main" id="{AADB3EB0-58EF-482B-A0DC-1E473F96FED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750585" y="1541917"/>
            <a:ext cx="6577589" cy="4929787"/>
          </a:xfrm>
          <a:prstGeom prst="rect">
            <a:avLst/>
          </a:prstGeom>
        </p:spPr>
      </p:pic>
    </p:spTree>
    <p:extLst>
      <p:ext uri="{BB962C8B-B14F-4D97-AF65-F5344CB8AC3E}">
        <p14:creationId xmlns:p14="http://schemas.microsoft.com/office/powerpoint/2010/main" val="4138821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系统实现</a:t>
            </a:r>
          </a:p>
        </p:txBody>
      </p:sp>
      <p:sp>
        <p:nvSpPr>
          <p:cNvPr id="4" name="幻灯片编号占位符 3"/>
          <p:cNvSpPr>
            <a:spLocks noGrp="1"/>
          </p:cNvSpPr>
          <p:nvPr>
            <p:ph type="sldNum" sz="quarter" idx="13"/>
          </p:nvPr>
        </p:nvSpPr>
        <p:spPr/>
        <p:txBody>
          <a:bodyPr/>
          <a:lstStyle/>
          <a:p>
            <a:fld id="{33D6DA08-2198-194F-8B57-C883F3E47026}" type="slidenum">
              <a:rPr kumimoji="1" lang="zh-CN" altLang="en-US" smtClean="0"/>
              <a:t>18</a:t>
            </a:fld>
            <a:endParaRPr kumimoji="1" lang="zh-CN" altLang="en-US"/>
          </a:p>
        </p:txBody>
      </p:sp>
      <p:sp>
        <p:nvSpPr>
          <p:cNvPr id="5" name="矩形 4"/>
          <p:cNvSpPr/>
          <p:nvPr/>
        </p:nvSpPr>
        <p:spPr>
          <a:xfrm>
            <a:off x="8502856" y="2219578"/>
            <a:ext cx="1888629" cy="144219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矩形 5"/>
          <p:cNvSpPr/>
          <p:nvPr/>
        </p:nvSpPr>
        <p:spPr>
          <a:xfrm>
            <a:off x="8404243" y="2318184"/>
            <a:ext cx="1888629" cy="144219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 name="矩形 6"/>
          <p:cNvSpPr/>
          <p:nvPr/>
        </p:nvSpPr>
        <p:spPr>
          <a:xfrm>
            <a:off x="4848686" y="2257308"/>
            <a:ext cx="1605247" cy="986021"/>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 name="矩形 7"/>
          <p:cNvSpPr/>
          <p:nvPr/>
        </p:nvSpPr>
        <p:spPr>
          <a:xfrm>
            <a:off x="4697521" y="2374121"/>
            <a:ext cx="1605247" cy="986021"/>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矩形 8"/>
          <p:cNvSpPr/>
          <p:nvPr/>
        </p:nvSpPr>
        <p:spPr>
          <a:xfrm>
            <a:off x="3532094" y="4627410"/>
            <a:ext cx="3801778" cy="1047601"/>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云形 9"/>
          <p:cNvSpPr/>
          <p:nvPr/>
        </p:nvSpPr>
        <p:spPr>
          <a:xfrm>
            <a:off x="2109393" y="2282430"/>
            <a:ext cx="2772696" cy="1525613"/>
          </a:xfrm>
          <a:prstGeom prst="cloud">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云形 10"/>
          <p:cNvSpPr/>
          <p:nvPr/>
        </p:nvSpPr>
        <p:spPr>
          <a:xfrm>
            <a:off x="6005644" y="2256128"/>
            <a:ext cx="2684125" cy="1513210"/>
          </a:xfrm>
          <a:prstGeom prst="cloud">
            <a:avLst/>
          </a:prstGeom>
          <a:solidFill>
            <a:schemeClr val="accent1">
              <a:lumMod val="20000"/>
              <a:lumOff val="80000"/>
            </a:schemeClr>
          </a:solid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2" name="图片 11"/>
          <p:cNvPicPr>
            <a:picLocks noChangeAspect="1"/>
          </p:cNvPicPr>
          <p:nvPr/>
        </p:nvPicPr>
        <p:blipFill>
          <a:blip r:embed="rId4"/>
          <a:stretch>
            <a:fillRect/>
          </a:stretch>
        </p:blipFill>
        <p:spPr>
          <a:xfrm>
            <a:off x="1658869" y="2643404"/>
            <a:ext cx="651507" cy="816555"/>
          </a:xfrm>
          <a:prstGeom prst="rect">
            <a:avLst/>
          </a:prstGeom>
        </p:spPr>
      </p:pic>
      <p:sp>
        <p:nvSpPr>
          <p:cNvPr id="13" name="文本框 12"/>
          <p:cNvSpPr txBox="1"/>
          <p:nvPr/>
        </p:nvSpPr>
        <p:spPr>
          <a:xfrm>
            <a:off x="1658869" y="2034912"/>
            <a:ext cx="649537" cy="369332"/>
          </a:xfrm>
          <a:prstGeom prst="rect">
            <a:avLst/>
          </a:prstGeom>
          <a:noFill/>
        </p:spPr>
        <p:txBody>
          <a:bodyPr wrap="none" rtlCol="0">
            <a:spAutoFit/>
          </a:bodyPr>
          <a:lstStyle/>
          <a:p>
            <a:r>
              <a:rPr kumimoji="1" lang="zh-CN" altLang="en-US" dirty="0">
                <a:latin typeface="微软雅黑" panose="020B0503020204020204" pitchFamily="34" charset="-122"/>
                <a:ea typeface="微软雅黑" panose="020B0503020204020204" pitchFamily="34" charset="-122"/>
                <a:cs typeface="Heiti SC Light" charset="-122"/>
              </a:rPr>
              <a:t>用户</a:t>
            </a:r>
          </a:p>
        </p:txBody>
      </p:sp>
      <p:sp>
        <p:nvSpPr>
          <p:cNvPr id="14" name="文本框 13"/>
          <p:cNvSpPr txBox="1"/>
          <p:nvPr/>
        </p:nvSpPr>
        <p:spPr>
          <a:xfrm>
            <a:off x="4982625" y="1900401"/>
            <a:ext cx="1114408" cy="369332"/>
          </a:xfrm>
          <a:prstGeom prst="rect">
            <a:avLst/>
          </a:prstGeom>
          <a:noFill/>
        </p:spPr>
        <p:txBody>
          <a:bodyPr wrap="none" rtlCol="0">
            <a:spAutoFit/>
          </a:bodyPr>
          <a:lstStyle/>
          <a:p>
            <a:r>
              <a:rPr kumimoji="1" lang="zh-CN" altLang="en-US" dirty="0">
                <a:latin typeface="微软雅黑" panose="020B0503020204020204" pitchFamily="34" charset="-122"/>
                <a:ea typeface="微软雅黑" panose="020B0503020204020204" pitchFamily="34" charset="-122"/>
                <a:cs typeface="Heiti SC Light" charset="-122"/>
              </a:rPr>
              <a:t>前端机器</a:t>
            </a:r>
          </a:p>
        </p:txBody>
      </p:sp>
      <p:sp>
        <p:nvSpPr>
          <p:cNvPr id="15" name="文本框 14"/>
          <p:cNvSpPr txBox="1"/>
          <p:nvPr/>
        </p:nvSpPr>
        <p:spPr>
          <a:xfrm>
            <a:off x="2722124" y="2494556"/>
            <a:ext cx="1012008" cy="369332"/>
          </a:xfrm>
          <a:prstGeom prst="rect">
            <a:avLst/>
          </a:prstGeom>
          <a:noFill/>
        </p:spPr>
        <p:txBody>
          <a:bodyPr wrap="none" rtlCol="0">
            <a:spAutoFit/>
          </a:bodyPr>
          <a:lstStyle/>
          <a:p>
            <a:r>
              <a:rPr kumimoji="1" lang="en-US" altLang="zh-CN" b="1" dirty="0">
                <a:solidFill>
                  <a:schemeClr val="accent1">
                    <a:lumMod val="75000"/>
                  </a:schemeClr>
                </a:solidFill>
              </a:rPr>
              <a:t>Internet </a:t>
            </a:r>
            <a:endParaRPr kumimoji="1" lang="zh-CN" altLang="en-US" b="1" dirty="0">
              <a:solidFill>
                <a:schemeClr val="accent1">
                  <a:lumMod val="75000"/>
                </a:schemeClr>
              </a:solidFill>
            </a:endParaRPr>
          </a:p>
        </p:txBody>
      </p:sp>
      <p:sp>
        <p:nvSpPr>
          <p:cNvPr id="16" name="文本框 15"/>
          <p:cNvSpPr txBox="1"/>
          <p:nvPr/>
        </p:nvSpPr>
        <p:spPr>
          <a:xfrm>
            <a:off x="6463313" y="2432294"/>
            <a:ext cx="1741118" cy="369332"/>
          </a:xfrm>
          <a:prstGeom prst="rect">
            <a:avLst/>
          </a:prstGeom>
          <a:noFill/>
        </p:spPr>
        <p:txBody>
          <a:bodyPr wrap="none" rtlCol="0">
            <a:spAutoFit/>
          </a:bodyPr>
          <a:lstStyle/>
          <a:p>
            <a:r>
              <a:rPr kumimoji="1" lang="en-US" altLang="zh-CN" b="1" dirty="0">
                <a:solidFill>
                  <a:schemeClr val="accent1">
                    <a:lumMod val="75000"/>
                  </a:schemeClr>
                </a:solidFill>
              </a:rPr>
              <a:t>Private Network</a:t>
            </a:r>
            <a:endParaRPr kumimoji="1" lang="zh-CN" altLang="en-US" b="1" dirty="0">
              <a:solidFill>
                <a:schemeClr val="accent1">
                  <a:lumMod val="75000"/>
                </a:schemeClr>
              </a:solidFill>
            </a:endParaRPr>
          </a:p>
        </p:txBody>
      </p:sp>
      <p:cxnSp>
        <p:nvCxnSpPr>
          <p:cNvPr id="17" name="直线箭头连接符 11"/>
          <p:cNvCxnSpPr/>
          <p:nvPr/>
        </p:nvCxnSpPr>
        <p:spPr>
          <a:xfrm>
            <a:off x="2230472" y="3072948"/>
            <a:ext cx="2407391" cy="1328"/>
          </a:xfrm>
          <a:prstGeom prst="straightConnector1">
            <a:avLst/>
          </a:prstGeom>
          <a:ln w="101600">
            <a:solidFill>
              <a:schemeClr val="bg1">
                <a:lumMod val="50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8" name="直线箭头连接符 12"/>
          <p:cNvCxnSpPr/>
          <p:nvPr/>
        </p:nvCxnSpPr>
        <p:spPr>
          <a:xfrm flipV="1">
            <a:off x="6302768" y="3015467"/>
            <a:ext cx="1899174" cy="1572"/>
          </a:xfrm>
          <a:prstGeom prst="straightConnector1">
            <a:avLst/>
          </a:prstGeom>
          <a:ln w="101600">
            <a:solidFill>
              <a:schemeClr val="bg1">
                <a:lumMod val="50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4579819" y="2526525"/>
            <a:ext cx="1605247" cy="986021"/>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0" name="矩形 19"/>
          <p:cNvSpPr/>
          <p:nvPr/>
        </p:nvSpPr>
        <p:spPr>
          <a:xfrm>
            <a:off x="8287701" y="2398861"/>
            <a:ext cx="1888629" cy="144219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21" name="图片 2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606443" y="3111804"/>
            <a:ext cx="461346" cy="461346"/>
          </a:xfrm>
          <a:prstGeom prst="rect">
            <a:avLst/>
          </a:prstGeom>
        </p:spPr>
      </p:pic>
      <p:pic>
        <p:nvPicPr>
          <p:cNvPr id="22" name="图片 21"/>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355880" y="2538087"/>
            <a:ext cx="525757" cy="525757"/>
          </a:xfrm>
          <a:prstGeom prst="rect">
            <a:avLst/>
          </a:prstGeom>
        </p:spPr>
      </p:pic>
      <p:pic>
        <p:nvPicPr>
          <p:cNvPr id="23" name="图片 22"/>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266481" y="3203070"/>
            <a:ext cx="704556" cy="224641"/>
          </a:xfrm>
          <a:prstGeom prst="rect">
            <a:avLst/>
          </a:prstGeom>
        </p:spPr>
      </p:pic>
      <p:sp>
        <p:nvSpPr>
          <p:cNvPr id="24" name="矩形 23"/>
          <p:cNvSpPr/>
          <p:nvPr/>
        </p:nvSpPr>
        <p:spPr>
          <a:xfrm>
            <a:off x="8748893" y="3471723"/>
            <a:ext cx="1176797" cy="369332"/>
          </a:xfrm>
          <a:prstGeom prst="rect">
            <a:avLst/>
          </a:prstGeom>
        </p:spPr>
        <p:txBody>
          <a:bodyPr wrap="none">
            <a:spAutoFit/>
          </a:bodyPr>
          <a:lstStyle/>
          <a:p>
            <a:r>
              <a:rPr kumimoji="1" lang="en-US" altLang="zh-CN" b="1" dirty="0">
                <a:latin typeface="微软雅黑" panose="020B0503020204020204" pitchFamily="34" charset="-122"/>
                <a:ea typeface="微软雅黑" panose="020B0503020204020204" pitchFamily="34" charset="-122"/>
                <a:cs typeface="Heiti SC Light" charset="-122"/>
              </a:rPr>
              <a:t>Web</a:t>
            </a:r>
            <a:r>
              <a:rPr kumimoji="1" lang="zh-CN" altLang="en-US" b="1" dirty="0">
                <a:latin typeface="微软雅黑" panose="020B0503020204020204" pitchFamily="34" charset="-122"/>
                <a:ea typeface="微软雅黑" panose="020B0503020204020204" pitchFamily="34" charset="-122"/>
                <a:cs typeface="Heiti SC Light" charset="-122"/>
              </a:rPr>
              <a:t>服务</a:t>
            </a:r>
          </a:p>
        </p:txBody>
      </p:sp>
      <p:sp>
        <p:nvSpPr>
          <p:cNvPr id="25" name="圆角矩形 24"/>
          <p:cNvSpPr/>
          <p:nvPr/>
        </p:nvSpPr>
        <p:spPr>
          <a:xfrm>
            <a:off x="4671574" y="2749292"/>
            <a:ext cx="1427300" cy="60203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ysClr val="windowText" lastClr="000000"/>
                </a:solidFill>
                <a:latin typeface="微软雅黑" panose="020B0503020204020204" pitchFamily="34" charset="-122"/>
                <a:ea typeface="微软雅黑" panose="020B0503020204020204" pitchFamily="34" charset="-122"/>
              </a:rPr>
              <a:t>连接管理</a:t>
            </a:r>
          </a:p>
        </p:txBody>
      </p:sp>
      <p:sp>
        <p:nvSpPr>
          <p:cNvPr id="26" name="文本框 25"/>
          <p:cNvSpPr txBox="1"/>
          <p:nvPr/>
        </p:nvSpPr>
        <p:spPr>
          <a:xfrm>
            <a:off x="4720750" y="5765117"/>
            <a:ext cx="1114408" cy="369332"/>
          </a:xfrm>
          <a:prstGeom prst="rect">
            <a:avLst/>
          </a:prstGeom>
          <a:noFill/>
        </p:spPr>
        <p:txBody>
          <a:bodyPr wrap="none" rtlCol="0">
            <a:spAutoFit/>
          </a:bodyPr>
          <a:lstStyle/>
          <a:p>
            <a:r>
              <a:rPr kumimoji="1" lang="zh-CN" altLang="en-US" b="1" dirty="0">
                <a:latin typeface="微软雅黑" panose="020B0503020204020204" pitchFamily="34" charset="-122"/>
                <a:ea typeface="微软雅黑" panose="020B0503020204020204" pitchFamily="34" charset="-122"/>
                <a:cs typeface="Heiti SC Light" charset="-122"/>
              </a:rPr>
              <a:t>控制中心</a:t>
            </a:r>
          </a:p>
        </p:txBody>
      </p:sp>
      <p:sp>
        <p:nvSpPr>
          <p:cNvPr id="27" name="圆角矩形 26"/>
          <p:cNvSpPr/>
          <p:nvPr/>
        </p:nvSpPr>
        <p:spPr>
          <a:xfrm>
            <a:off x="5508901" y="4779814"/>
            <a:ext cx="1652378" cy="77734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ysClr val="windowText" lastClr="000000"/>
                </a:solidFill>
                <a:latin typeface="微软雅黑" panose="020B0503020204020204" pitchFamily="34" charset="-122"/>
                <a:ea typeface="微软雅黑" panose="020B0503020204020204" pitchFamily="34" charset="-122"/>
              </a:rPr>
              <a:t>分组强化学习</a:t>
            </a:r>
            <a:endParaRPr kumimoji="1" lang="en-US" altLang="zh-CN" b="1" dirty="0">
              <a:solidFill>
                <a:sysClr val="windowText" lastClr="000000"/>
              </a:solidFill>
              <a:latin typeface="微软雅黑" panose="020B0503020204020204" pitchFamily="34" charset="-122"/>
              <a:ea typeface="微软雅黑" panose="020B0503020204020204" pitchFamily="34" charset="-122"/>
            </a:endParaRPr>
          </a:p>
        </p:txBody>
      </p:sp>
      <p:cxnSp>
        <p:nvCxnSpPr>
          <p:cNvPr id="28" name="直线箭头连接符 25"/>
          <p:cNvCxnSpPr/>
          <p:nvPr/>
        </p:nvCxnSpPr>
        <p:spPr>
          <a:xfrm flipH="1">
            <a:off x="4689670" y="3459959"/>
            <a:ext cx="366424" cy="1371075"/>
          </a:xfrm>
          <a:prstGeom prst="straightConnector1">
            <a:avLst/>
          </a:prstGeom>
          <a:ln w="19050">
            <a:tailEnd type="arrow"/>
          </a:ln>
        </p:spPr>
        <p:style>
          <a:lnRef idx="3">
            <a:schemeClr val="dk1"/>
          </a:lnRef>
          <a:fillRef idx="0">
            <a:schemeClr val="dk1"/>
          </a:fillRef>
          <a:effectRef idx="2">
            <a:schemeClr val="dk1"/>
          </a:effectRef>
          <a:fontRef idx="minor">
            <a:schemeClr val="tx1"/>
          </a:fontRef>
        </p:style>
      </p:cxnSp>
      <p:cxnSp>
        <p:nvCxnSpPr>
          <p:cNvPr id="29" name="直线箭头连接符 26"/>
          <p:cNvCxnSpPr>
            <a:stCxn id="27" idx="0"/>
          </p:cNvCxnSpPr>
          <p:nvPr/>
        </p:nvCxnSpPr>
        <p:spPr>
          <a:xfrm flipH="1" flipV="1">
            <a:off x="5908996" y="3459084"/>
            <a:ext cx="426094" cy="1320730"/>
          </a:xfrm>
          <a:prstGeom prst="straightConnector1">
            <a:avLst/>
          </a:prstGeom>
          <a:ln w="19050">
            <a:tailEnd type="arrow"/>
          </a:ln>
        </p:spPr>
        <p:style>
          <a:lnRef idx="3">
            <a:schemeClr val="dk1"/>
          </a:lnRef>
          <a:fillRef idx="0">
            <a:schemeClr val="dk1"/>
          </a:fillRef>
          <a:effectRef idx="2">
            <a:schemeClr val="dk1"/>
          </a:effectRef>
          <a:fontRef idx="minor">
            <a:schemeClr val="tx1"/>
          </a:fontRef>
        </p:style>
      </p:cxnSp>
      <p:sp>
        <p:nvSpPr>
          <p:cNvPr id="30" name="文本框 29"/>
          <p:cNvSpPr txBox="1"/>
          <p:nvPr/>
        </p:nvSpPr>
        <p:spPr>
          <a:xfrm>
            <a:off x="2913666" y="3822330"/>
            <a:ext cx="1975413" cy="646331"/>
          </a:xfrm>
          <a:prstGeom prst="rect">
            <a:avLst/>
          </a:prstGeom>
          <a:noFill/>
        </p:spPr>
        <p:txBody>
          <a:bodyPr wrap="none" rtlCol="0">
            <a:spAutoFit/>
          </a:bodyPr>
          <a:lstStyle/>
          <a:p>
            <a:pPr algn="ctr"/>
            <a:r>
              <a:rPr kumimoji="1" lang="zh-CN" altLang="en-US" b="1" dirty="0">
                <a:latin typeface="微软雅黑" panose="020B0503020204020204" pitchFamily="34" charset="-122"/>
                <a:ea typeface="微软雅黑" panose="020B0503020204020204" pitchFamily="34" charset="-122"/>
              </a:rPr>
              <a:t>性能数据</a:t>
            </a:r>
            <a:endParaRPr kumimoji="1" lang="en-US" altLang="zh-CN" b="1" dirty="0">
              <a:latin typeface="微软雅黑" panose="020B0503020204020204" pitchFamily="34" charset="-122"/>
              <a:ea typeface="微软雅黑" panose="020B0503020204020204" pitchFamily="34" charset="-122"/>
            </a:endParaRPr>
          </a:p>
          <a:p>
            <a:pPr algn="ctr"/>
            <a:r>
              <a:rPr kumimoji="1" lang="en-US" altLang="zh-CN" dirty="0"/>
              <a:t>(e.g. </a:t>
            </a:r>
            <a:r>
              <a:rPr kumimoji="1" lang="en-US" altLang="zh-CN" dirty="0" err="1"/>
              <a:t>goodput</a:t>
            </a:r>
            <a:r>
              <a:rPr kumimoji="1" lang="en-US" altLang="zh-CN" dirty="0"/>
              <a:t>, RTT)</a:t>
            </a:r>
            <a:endParaRPr kumimoji="1" lang="zh-CN" altLang="en-US" dirty="0"/>
          </a:p>
        </p:txBody>
      </p:sp>
      <p:sp>
        <p:nvSpPr>
          <p:cNvPr id="31" name="文本框 30"/>
          <p:cNvSpPr txBox="1"/>
          <p:nvPr/>
        </p:nvSpPr>
        <p:spPr>
          <a:xfrm>
            <a:off x="6129589" y="3776164"/>
            <a:ext cx="1609736" cy="646331"/>
          </a:xfrm>
          <a:prstGeom prst="rect">
            <a:avLst/>
          </a:prstGeom>
          <a:noFill/>
        </p:spPr>
        <p:txBody>
          <a:bodyPr wrap="none" rtlCol="0">
            <a:spAutoFit/>
          </a:bodyPr>
          <a:lstStyle/>
          <a:p>
            <a:r>
              <a:rPr kumimoji="1" lang="en-US" altLang="zh-CN" b="1" dirty="0">
                <a:latin typeface="微软雅黑" panose="020B0503020204020204" pitchFamily="34" charset="-122"/>
                <a:ea typeface="微软雅黑" panose="020B0503020204020204" pitchFamily="34" charset="-122"/>
              </a:rPr>
              <a:t>IW </a:t>
            </a:r>
            <a:r>
              <a:rPr kumimoji="1" lang="zh-CN" altLang="en-US" b="1" dirty="0">
                <a:latin typeface="微软雅黑" panose="020B0503020204020204" pitchFamily="34" charset="-122"/>
                <a:ea typeface="微软雅黑" panose="020B0503020204020204" pitchFamily="34" charset="-122"/>
              </a:rPr>
              <a:t>表</a:t>
            </a:r>
            <a:endParaRPr kumimoji="1" lang="en-US" altLang="zh-CN" b="1" dirty="0">
              <a:latin typeface="微软雅黑" panose="020B0503020204020204" pitchFamily="34" charset="-122"/>
              <a:ea typeface="微软雅黑" panose="020B0503020204020204" pitchFamily="34" charset="-122"/>
            </a:endParaRPr>
          </a:p>
          <a:p>
            <a:r>
              <a:rPr kumimoji="1" lang="en-US" altLang="zh-CN" i="1" dirty="0"/>
              <a:t>(user </a:t>
            </a:r>
            <a:r>
              <a:rPr kumimoji="1" lang="en-US" altLang="zh-CN" i="1" dirty="0" err="1"/>
              <a:t>group:iw</a:t>
            </a:r>
            <a:r>
              <a:rPr kumimoji="1" lang="en-US" altLang="zh-CN" i="1" dirty="0"/>
              <a:t>)</a:t>
            </a:r>
            <a:endParaRPr kumimoji="1" lang="zh-CN" altLang="en-US" i="1" dirty="0"/>
          </a:p>
        </p:txBody>
      </p:sp>
      <p:sp>
        <p:nvSpPr>
          <p:cNvPr id="32" name="文本框 31"/>
          <p:cNvSpPr txBox="1"/>
          <p:nvPr/>
        </p:nvSpPr>
        <p:spPr>
          <a:xfrm>
            <a:off x="8786417" y="1917652"/>
            <a:ext cx="1114408" cy="369332"/>
          </a:xfrm>
          <a:prstGeom prst="rect">
            <a:avLst/>
          </a:prstGeom>
          <a:noFill/>
        </p:spPr>
        <p:txBody>
          <a:bodyPr wrap="none" rtlCol="0">
            <a:spAutoFit/>
          </a:bodyPr>
          <a:lstStyle/>
          <a:p>
            <a:r>
              <a:rPr kumimoji="1" lang="zh-CN" altLang="en-US" dirty="0">
                <a:latin typeface="微软雅黑" panose="020B0503020204020204" pitchFamily="34" charset="-122"/>
                <a:ea typeface="微软雅黑" panose="020B0503020204020204" pitchFamily="34" charset="-122"/>
                <a:cs typeface="Heiti SC Light" charset="-122"/>
              </a:rPr>
              <a:t>后端机器</a:t>
            </a:r>
          </a:p>
        </p:txBody>
      </p:sp>
      <p:sp>
        <p:nvSpPr>
          <p:cNvPr id="33" name="圆角矩形 32"/>
          <p:cNvSpPr/>
          <p:nvPr/>
        </p:nvSpPr>
        <p:spPr>
          <a:xfrm>
            <a:off x="3694598" y="4805424"/>
            <a:ext cx="1427300" cy="72612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ysClr val="windowText" lastClr="000000"/>
                </a:solidFill>
                <a:latin typeface="微软雅黑" panose="020B0503020204020204" pitchFamily="34" charset="-122"/>
                <a:ea typeface="微软雅黑" panose="020B0503020204020204" pitchFamily="34" charset="-122"/>
              </a:rPr>
              <a:t>数据收集</a:t>
            </a:r>
          </a:p>
        </p:txBody>
      </p:sp>
      <p:cxnSp>
        <p:nvCxnSpPr>
          <p:cNvPr id="34" name="直线箭头连接符 32"/>
          <p:cNvCxnSpPr>
            <a:stCxn id="33" idx="3"/>
          </p:cNvCxnSpPr>
          <p:nvPr/>
        </p:nvCxnSpPr>
        <p:spPr>
          <a:xfrm>
            <a:off x="5121898" y="5168486"/>
            <a:ext cx="387003"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35" name="图片 34"/>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8353022" y="2564963"/>
            <a:ext cx="968188" cy="448235"/>
          </a:xfrm>
          <a:prstGeom prst="rect">
            <a:avLst/>
          </a:prstGeom>
        </p:spPr>
      </p:pic>
    </p:spTree>
    <p:custDataLst>
      <p:tags r:id="rId1"/>
    </p:custDataLst>
    <p:extLst>
      <p:ext uri="{BB962C8B-B14F-4D97-AF65-F5344CB8AC3E}">
        <p14:creationId xmlns:p14="http://schemas.microsoft.com/office/powerpoint/2010/main" val="3970423326"/>
      </p:ext>
    </p:extLst>
  </p:cSld>
  <p:clrMapOvr>
    <a:masterClrMapping/>
  </p:clrMapOvr>
  <mc:AlternateContent xmlns:mc="http://schemas.openxmlformats.org/markup-compatibility/2006" xmlns:p14="http://schemas.microsoft.com/office/powerpoint/2010/main">
    <mc:Choice Requires="p14">
      <p:transition spd="slow" p14:dur="2000" advTm="1788"/>
    </mc:Choice>
    <mc:Fallback xmlns="">
      <p:transition spd="slow" advTm="17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5" grpId="0" animBg="1"/>
      <p:bldP spid="26" grpId="0"/>
      <p:bldP spid="27" grpId="0" animBg="1"/>
      <p:bldP spid="30" grpId="0"/>
      <p:bldP spid="31" grpId="0"/>
      <p:bldP spid="3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RL for CC configuration</a:t>
            </a:r>
            <a:endParaRPr kumimoji="1" lang="zh-CN" altLang="en-US" dirty="0"/>
          </a:p>
        </p:txBody>
      </p:sp>
      <p:sp>
        <p:nvSpPr>
          <p:cNvPr id="3" name="内容占位符 2"/>
          <p:cNvSpPr>
            <a:spLocks noGrp="1"/>
          </p:cNvSpPr>
          <p:nvPr>
            <p:ph idx="1"/>
          </p:nvPr>
        </p:nvSpPr>
        <p:spPr/>
        <p:txBody>
          <a:bodyPr/>
          <a:lstStyle/>
          <a:p>
            <a:pPr>
              <a:lnSpc>
                <a:spcPct val="150000"/>
              </a:lnSpc>
            </a:pPr>
            <a:r>
              <a:rPr lang="zh-CN" altLang="en-US" sz="2400" b="1" dirty="0">
                <a:latin typeface="微软雅黑" panose="020B0503020204020204" pitchFamily="34" charset="-122"/>
                <a:ea typeface="微软雅黑" panose="020B0503020204020204" pitchFamily="34" charset="-122"/>
              </a:rPr>
              <a:t>问题：</a:t>
            </a:r>
            <a:r>
              <a:rPr lang="en-US" altLang="zh-CN" sz="2400" dirty="0">
                <a:latin typeface="微软雅黑" panose="020B0503020204020204" pitchFamily="34" charset="-122"/>
                <a:ea typeface="微软雅黑" panose="020B0503020204020204" pitchFamily="34" charset="-122"/>
              </a:rPr>
              <a:t>Web</a:t>
            </a:r>
            <a:r>
              <a:rPr lang="zh-CN" altLang="en-US" sz="2400" dirty="0">
                <a:latin typeface="微软雅黑" panose="020B0503020204020204" pitchFamily="34" charset="-122"/>
                <a:ea typeface="微软雅黑" panose="020B0503020204020204" pitchFamily="34" charset="-122"/>
              </a:rPr>
              <a:t>服务面临网络环境多样，如何选取合适的拥塞控制算法保证性能最佳？</a:t>
            </a: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b="1" dirty="0">
                <a:latin typeface="微软雅黑" panose="020B0503020204020204" pitchFamily="34" charset="-122"/>
                <a:ea typeface="微软雅黑" panose="020B0503020204020204" pitchFamily="34" charset="-122"/>
              </a:rPr>
              <a:t>挑战：</a:t>
            </a:r>
            <a:endParaRPr lang="en-US" altLang="zh-CN" sz="2400" b="1" dirty="0">
              <a:latin typeface="微软雅黑" panose="020B0503020204020204" pitchFamily="34" charset="-122"/>
              <a:ea typeface="微软雅黑" panose="020B0503020204020204" pitchFamily="34" charset="-122"/>
            </a:endParaRPr>
          </a:p>
          <a:p>
            <a:pPr marL="914400" lvl="1" indent="-457200">
              <a:lnSpc>
                <a:spcPct val="150000"/>
              </a:lnSpc>
              <a:buFont typeface="+mj-lt"/>
              <a:buAutoNum type="arabicPeriod"/>
            </a:pPr>
            <a:r>
              <a:rPr lang="zh-CN" altLang="en-US" sz="2000" dirty="0">
                <a:latin typeface="微软雅黑" panose="020B0503020204020204" pitchFamily="34" charset="-122"/>
                <a:ea typeface="微软雅黑" panose="020B0503020204020204" pitchFamily="34" charset="-122"/>
              </a:rPr>
              <a:t>网络环境未知</a:t>
            </a:r>
            <a:endParaRPr lang="en-US" altLang="zh-CN" sz="2000" dirty="0">
              <a:latin typeface="微软雅黑" panose="020B0503020204020204" pitchFamily="34" charset="-122"/>
              <a:ea typeface="微软雅黑" panose="020B0503020204020204" pitchFamily="34" charset="-122"/>
            </a:endParaRPr>
          </a:p>
          <a:p>
            <a:pPr marL="914400" lvl="1" indent="-457200">
              <a:lnSpc>
                <a:spcPct val="150000"/>
              </a:lnSpc>
              <a:buFont typeface="+mj-lt"/>
              <a:buAutoNum type="arabicPeriod"/>
            </a:pPr>
            <a:r>
              <a:rPr lang="zh-CN" altLang="en-US" sz="2000" dirty="0">
                <a:latin typeface="微软雅黑" panose="020B0503020204020204" pitchFamily="34" charset="-122"/>
                <a:ea typeface="微软雅黑" panose="020B0503020204020204" pitchFamily="34" charset="-122"/>
              </a:rPr>
              <a:t>网络环境不变，最佳的拥塞算法未知</a:t>
            </a:r>
            <a:endParaRPr lang="en-US" altLang="zh-CN" sz="2000" dirty="0">
              <a:latin typeface="微软雅黑" panose="020B0503020204020204" pitchFamily="34" charset="-122"/>
              <a:ea typeface="微软雅黑" panose="020B0503020204020204" pitchFamily="34" charset="-122"/>
            </a:endParaRPr>
          </a:p>
          <a:p>
            <a:pPr marL="914400" lvl="1" indent="-457200">
              <a:lnSpc>
                <a:spcPct val="150000"/>
              </a:lnSpc>
              <a:buFont typeface="+mj-lt"/>
              <a:buAutoNum type="arabicPeriod"/>
            </a:pPr>
            <a:r>
              <a:rPr lang="zh-CN" altLang="en-US" sz="2000" dirty="0">
                <a:latin typeface="微软雅黑" panose="020B0503020204020204" pitchFamily="34" charset="-122"/>
                <a:ea typeface="微软雅黑" panose="020B0503020204020204" pitchFamily="34" charset="-122"/>
              </a:rPr>
              <a:t>网络环境随时间变化，如何适应</a:t>
            </a:r>
            <a:endParaRPr lang="en-US" altLang="zh-CN" sz="2000"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0" indent="0">
              <a:buNone/>
            </a:pPr>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3"/>
          </p:nvPr>
        </p:nvSpPr>
        <p:spPr/>
        <p:txBody>
          <a:bodyPr/>
          <a:lstStyle/>
          <a:p>
            <a:fld id="{33D6DA08-2198-194F-8B57-C883F3E47026}" type="slidenum">
              <a:rPr kumimoji="1" lang="zh-CN" altLang="en-US" smtClean="0"/>
              <a:t>19</a:t>
            </a:fld>
            <a:endParaRPr kumimoji="1" lang="zh-CN" altLang="en-US"/>
          </a:p>
        </p:txBody>
      </p:sp>
    </p:spTree>
    <p:extLst>
      <p:ext uri="{BB962C8B-B14F-4D97-AF65-F5344CB8AC3E}">
        <p14:creationId xmlns:p14="http://schemas.microsoft.com/office/powerpoint/2010/main" val="3956191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kumimoji="1" lang="en-US" altLang="zh-CN" dirty="0"/>
              <a:t>Key Points in one minute</a:t>
            </a:r>
            <a:endParaRPr kumimoji="1" lang="zh-CN" altLang="en-US" dirty="0"/>
          </a:p>
        </p:txBody>
      </p:sp>
      <p:sp>
        <p:nvSpPr>
          <p:cNvPr id="5" name="矩形 4"/>
          <p:cNvSpPr/>
          <p:nvPr/>
        </p:nvSpPr>
        <p:spPr>
          <a:xfrm>
            <a:off x="630071" y="3160173"/>
            <a:ext cx="11354937" cy="77792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2400" b="1" dirty="0">
                <a:solidFill>
                  <a:schemeClr val="tx1"/>
                </a:solidFill>
              </a:rPr>
              <a:t>How to set </a:t>
            </a:r>
            <a:r>
              <a:rPr kumimoji="1" lang="en-US" altLang="zh-CN" sz="2400" b="1" dirty="0">
                <a:solidFill>
                  <a:srgbClr val="C00000"/>
                </a:solidFill>
              </a:rPr>
              <a:t>Initial Window / Congestion Control Scheme </a:t>
            </a:r>
            <a:r>
              <a:rPr kumimoji="1" lang="en-US" altLang="zh-CN" sz="2400" b="1" dirty="0">
                <a:solidFill>
                  <a:schemeClr val="tx1"/>
                </a:solidFill>
              </a:rPr>
              <a:t>to improve TCP performance?</a:t>
            </a:r>
          </a:p>
        </p:txBody>
      </p:sp>
      <p:sp>
        <p:nvSpPr>
          <p:cNvPr id="12" name="矩形 11"/>
          <p:cNvSpPr/>
          <p:nvPr/>
        </p:nvSpPr>
        <p:spPr>
          <a:xfrm>
            <a:off x="630070" y="1680939"/>
            <a:ext cx="11354937" cy="77792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2400" b="1" dirty="0">
                <a:solidFill>
                  <a:schemeClr val="tx1"/>
                </a:solidFill>
              </a:rPr>
              <a:t>TCP suffers from an </a:t>
            </a:r>
            <a:r>
              <a:rPr kumimoji="1" lang="en-US" altLang="zh-CN" sz="2400" b="1" dirty="0">
                <a:solidFill>
                  <a:srgbClr val="C00000"/>
                </a:solidFill>
              </a:rPr>
              <a:t>unsatisfying performance</a:t>
            </a:r>
            <a:r>
              <a:rPr kumimoji="1" lang="en-US" altLang="zh-CN" sz="2400" b="1" dirty="0">
                <a:solidFill>
                  <a:schemeClr val="tx1"/>
                </a:solidFill>
              </a:rPr>
              <a:t> for both short and long flow transmission</a:t>
            </a:r>
          </a:p>
        </p:txBody>
      </p:sp>
      <p:sp>
        <p:nvSpPr>
          <p:cNvPr id="14" name="下箭头 13"/>
          <p:cNvSpPr/>
          <p:nvPr/>
        </p:nvSpPr>
        <p:spPr>
          <a:xfrm>
            <a:off x="5310291" y="2591152"/>
            <a:ext cx="1391197" cy="436729"/>
          </a:xfrm>
          <a:prstGeom prst="downArrow">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下箭头 14"/>
          <p:cNvSpPr/>
          <p:nvPr/>
        </p:nvSpPr>
        <p:spPr>
          <a:xfrm>
            <a:off x="5310291" y="4138925"/>
            <a:ext cx="1391197" cy="436729"/>
          </a:xfrm>
          <a:prstGeom prst="downArrow">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p:cNvSpPr/>
          <p:nvPr/>
        </p:nvSpPr>
        <p:spPr>
          <a:xfrm>
            <a:off x="630070" y="4776485"/>
            <a:ext cx="11354937" cy="79432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zh-CN" sz="2400" b="1" dirty="0">
                <a:solidFill>
                  <a:schemeClr val="tx1"/>
                </a:solidFill>
              </a:rPr>
              <a:t>TCP-RL: </a:t>
            </a:r>
            <a:r>
              <a:rPr kumimoji="1" lang="en-US" altLang="zh-CN" sz="2400" b="1" dirty="0">
                <a:solidFill>
                  <a:srgbClr val="C00000"/>
                </a:solidFill>
              </a:rPr>
              <a:t>Dynamically</a:t>
            </a:r>
            <a:r>
              <a:rPr kumimoji="1" lang="en-US" altLang="zh-CN" sz="2400" b="1" dirty="0">
                <a:solidFill>
                  <a:schemeClr val="tx1"/>
                </a:solidFill>
              </a:rPr>
              <a:t> Setting TCP Initial Windows and Congestion Control Schemes through </a:t>
            </a:r>
            <a:r>
              <a:rPr kumimoji="1" lang="en-US" altLang="zh-CN" sz="2400" b="1" dirty="0">
                <a:solidFill>
                  <a:srgbClr val="C00000"/>
                </a:solidFill>
              </a:rPr>
              <a:t>Reinforcement Learning </a:t>
            </a:r>
          </a:p>
          <a:p>
            <a:endParaRPr kumimoji="1" lang="en-US" altLang="zh-CN" sz="2400" b="1" dirty="0">
              <a:solidFill>
                <a:schemeClr val="tx1"/>
              </a:solidFill>
            </a:endParaRPr>
          </a:p>
        </p:txBody>
      </p:sp>
    </p:spTree>
    <p:extLst>
      <p:ext uri="{BB962C8B-B14F-4D97-AF65-F5344CB8AC3E}">
        <p14:creationId xmlns:p14="http://schemas.microsoft.com/office/powerpoint/2010/main" val="1317826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15" grpId="0" animBg="1"/>
      <p:bldP spid="1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解决思路</a:t>
            </a:r>
          </a:p>
        </p:txBody>
      </p:sp>
      <p:sp>
        <p:nvSpPr>
          <p:cNvPr id="3" name="内容占位符 2"/>
          <p:cNvSpPr>
            <a:spLocks noGrp="1"/>
          </p:cNvSpPr>
          <p:nvPr>
            <p:ph idx="1"/>
          </p:nvPr>
        </p:nvSpPr>
        <p:spPr/>
        <p:txBody>
          <a:bodyPr/>
          <a:lstStyle/>
          <a:p>
            <a:r>
              <a:rPr lang="en-US" altLang="zh-CN" sz="2400" b="1" dirty="0">
                <a:latin typeface="微软雅黑" panose="020B0503020204020204" pitchFamily="34" charset="-122"/>
                <a:ea typeface="微软雅黑" panose="020B0503020204020204" pitchFamily="34" charset="-122"/>
              </a:rPr>
              <a:t>TCP-RL</a:t>
            </a:r>
            <a:r>
              <a:rPr lang="zh-CN" altLang="en-US" sz="2400" b="1"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利用</a:t>
            </a:r>
            <a:r>
              <a:rPr lang="zh-CN" altLang="en-US" sz="2400" dirty="0">
                <a:solidFill>
                  <a:srgbClr val="FF0000"/>
                </a:solidFill>
                <a:latin typeface="微软雅黑" panose="020B0503020204020204" pitchFamily="34" charset="-122"/>
                <a:ea typeface="微软雅黑" panose="020B0503020204020204" pitchFamily="34" charset="-122"/>
              </a:rPr>
              <a:t>深度强化学习</a:t>
            </a:r>
            <a:r>
              <a:rPr lang="zh-CN" altLang="en-US" sz="2400" dirty="0">
                <a:latin typeface="微软雅黑" panose="020B0503020204020204" pitchFamily="34" charset="-122"/>
                <a:ea typeface="微软雅黑" panose="020B0503020204020204" pitchFamily="34" charset="-122"/>
              </a:rPr>
              <a:t>自动选择当前性能最佳的拥塞控制的算法</a:t>
            </a:r>
            <a:endParaRPr lang="zh-CN" altLang="en-US" dirty="0"/>
          </a:p>
        </p:txBody>
      </p:sp>
      <p:sp>
        <p:nvSpPr>
          <p:cNvPr id="4" name="灯片编号占位符 3"/>
          <p:cNvSpPr>
            <a:spLocks noGrp="1"/>
          </p:cNvSpPr>
          <p:nvPr>
            <p:ph type="sldNum" sz="quarter" idx="13"/>
          </p:nvPr>
        </p:nvSpPr>
        <p:spPr/>
        <p:txBody>
          <a:bodyPr/>
          <a:lstStyle/>
          <a:p>
            <a:fld id="{33D6DA08-2198-194F-8B57-C883F3E47026}" type="slidenum">
              <a:rPr kumimoji="1" lang="zh-CN" altLang="en-US" smtClean="0"/>
              <a:t>20</a:t>
            </a:fld>
            <a:endParaRPr kumimoji="1" lang="zh-CN" altLang="en-US"/>
          </a:p>
        </p:txBody>
      </p:sp>
      <p:pic>
        <p:nvPicPr>
          <p:cNvPr id="29" name="图片 28"/>
          <p:cNvPicPr>
            <a:picLocks noChangeAspect="1"/>
          </p:cNvPicPr>
          <p:nvPr/>
        </p:nvPicPr>
        <p:blipFill>
          <a:blip r:embed="rId2"/>
          <a:stretch>
            <a:fillRect/>
          </a:stretch>
        </p:blipFill>
        <p:spPr>
          <a:xfrm>
            <a:off x="3008489" y="2145117"/>
            <a:ext cx="5816600" cy="3803162"/>
          </a:xfrm>
          <a:prstGeom prst="rect">
            <a:avLst/>
          </a:prstGeom>
        </p:spPr>
      </p:pic>
    </p:spTree>
    <p:extLst>
      <p:ext uri="{BB962C8B-B14F-4D97-AF65-F5344CB8AC3E}">
        <p14:creationId xmlns:p14="http://schemas.microsoft.com/office/powerpoint/2010/main" val="670448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问题与</a:t>
            </a:r>
            <a:r>
              <a:rPr lang="en-US" altLang="zh-CN" dirty="0" err="1"/>
              <a:t>SmartIW</a:t>
            </a:r>
            <a:r>
              <a:rPr lang="zh-CN" altLang="en-US" dirty="0"/>
              <a:t>不同</a:t>
            </a:r>
          </a:p>
        </p:txBody>
      </p:sp>
      <p:sp>
        <p:nvSpPr>
          <p:cNvPr id="5" name="内容占位符 4"/>
          <p:cNvSpPr>
            <a:spLocks noGrp="1"/>
          </p:cNvSpPr>
          <p:nvPr>
            <p:ph idx="1"/>
          </p:nvPr>
        </p:nvSpPr>
        <p:spPr/>
        <p:txBody>
          <a:bodyPr/>
          <a:lstStyle/>
          <a:p>
            <a:pPr>
              <a:lnSpc>
                <a:spcPct val="150000"/>
              </a:lnSpc>
            </a:pPr>
            <a:r>
              <a:rPr lang="en-US" altLang="zh-CN" sz="2400" b="1" dirty="0">
                <a:latin typeface="微软雅黑" panose="020B0503020204020204" pitchFamily="34" charset="-122"/>
                <a:ea typeface="微软雅黑" panose="020B0503020204020204" pitchFamily="34" charset="-122"/>
              </a:rPr>
              <a:t>TCP-RL</a:t>
            </a:r>
            <a:r>
              <a:rPr lang="zh-CN" altLang="en-US" sz="2400" dirty="0">
                <a:latin typeface="微软雅黑" panose="020B0503020204020204" pitchFamily="34" charset="-122"/>
                <a:ea typeface="微软雅黑" panose="020B0503020204020204" pitchFamily="34" charset="-122"/>
              </a:rPr>
              <a:t>控制</a:t>
            </a:r>
            <a:r>
              <a:rPr lang="zh-CN" altLang="en-US" sz="2400" dirty="0">
                <a:solidFill>
                  <a:srgbClr val="FF0000"/>
                </a:solidFill>
                <a:latin typeface="微软雅黑" panose="020B0503020204020204" pitchFamily="34" charset="-122"/>
                <a:ea typeface="微软雅黑" panose="020B0503020204020204" pitchFamily="34" charset="-122"/>
              </a:rPr>
              <a:t>单条流粒度</a:t>
            </a:r>
            <a:r>
              <a:rPr lang="zh-CN" altLang="en-US" sz="2400" dirty="0">
                <a:latin typeface="微软雅黑" panose="020B0503020204020204" pitchFamily="34" charset="-122"/>
                <a:ea typeface="微软雅黑" panose="020B0503020204020204" pitchFamily="34" charset="-122"/>
              </a:rPr>
              <a:t>（非用户分组）的拥塞控制算法选择</a:t>
            </a:r>
            <a:endParaRPr lang="en-US" altLang="zh-CN" sz="2400" dirty="0">
              <a:latin typeface="微软雅黑" panose="020B0503020204020204" pitchFamily="34" charset="-122"/>
              <a:ea typeface="微软雅黑" panose="020B0503020204020204" pitchFamily="34" charset="-122"/>
            </a:endParaRPr>
          </a:p>
          <a:p>
            <a:pPr lvl="1">
              <a:lnSpc>
                <a:spcPct val="150000"/>
              </a:lnSpc>
            </a:pPr>
            <a:r>
              <a:rPr lang="zh-CN" altLang="en-US" sz="2000" dirty="0">
                <a:latin typeface="微软雅黑" panose="020B0503020204020204" pitchFamily="34" charset="-122"/>
                <a:ea typeface="微软雅黑" panose="020B0503020204020204" pitchFamily="34" charset="-122"/>
              </a:rPr>
              <a:t>长流传输的时间长</a:t>
            </a:r>
            <a:endParaRPr lang="en-US" altLang="zh-CN" sz="2000" dirty="0">
              <a:latin typeface="微软雅黑" panose="020B0503020204020204" pitchFamily="34" charset="-122"/>
              <a:ea typeface="微软雅黑" panose="020B0503020204020204" pitchFamily="34" charset="-122"/>
            </a:endParaRPr>
          </a:p>
          <a:p>
            <a:pPr lvl="1">
              <a:lnSpc>
                <a:spcPct val="150000"/>
              </a:lnSpc>
            </a:pPr>
            <a:r>
              <a:rPr lang="zh-CN" altLang="en-US" sz="2000" dirty="0">
                <a:latin typeface="微软雅黑" panose="020B0503020204020204" pitchFamily="34" charset="-122"/>
                <a:ea typeface="微软雅黑" panose="020B0503020204020204" pitchFamily="34" charset="-122"/>
              </a:rPr>
              <a:t>可以探测出网络环境（吞吐率、</a:t>
            </a:r>
            <a:r>
              <a:rPr lang="en-US" altLang="zh-CN" sz="2000" dirty="0">
                <a:latin typeface="微软雅黑" panose="020B0503020204020204" pitchFamily="34" charset="-122"/>
                <a:ea typeface="微软雅黑" panose="020B0503020204020204" pitchFamily="34" charset="-122"/>
              </a:rPr>
              <a:t>RTT</a:t>
            </a:r>
            <a:r>
              <a:rPr lang="zh-CN" altLang="en-US" sz="2000"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lnSpc>
                <a:spcPct val="150000"/>
              </a:lnSpc>
            </a:pP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sz="2400" b="1" dirty="0">
                <a:latin typeface="微软雅黑" panose="020B0503020204020204" pitchFamily="34" charset="-122"/>
                <a:ea typeface="微软雅黑" panose="020B0503020204020204" pitchFamily="34" charset="-122"/>
              </a:rPr>
              <a:t>TCP-RL</a:t>
            </a:r>
            <a:r>
              <a:rPr lang="zh-CN" altLang="en-US" sz="2400" dirty="0">
                <a:latin typeface="微软雅黑" panose="020B0503020204020204" pitchFamily="34" charset="-122"/>
                <a:ea typeface="微软雅黑" panose="020B0503020204020204" pitchFamily="34" charset="-122"/>
              </a:rPr>
              <a:t>使用</a:t>
            </a:r>
            <a:r>
              <a:rPr lang="zh-CN" altLang="en-US" sz="2400" dirty="0">
                <a:solidFill>
                  <a:srgbClr val="FF0000"/>
                </a:solidFill>
                <a:latin typeface="微软雅黑" panose="020B0503020204020204" pitchFamily="34" charset="-122"/>
                <a:ea typeface="微软雅黑" panose="020B0503020204020204" pitchFamily="34" charset="-122"/>
              </a:rPr>
              <a:t>深度强化学习</a:t>
            </a:r>
            <a:r>
              <a:rPr lang="zh-CN" altLang="en-US" sz="2400" dirty="0">
                <a:latin typeface="微软雅黑" panose="020B0503020204020204" pitchFamily="34" charset="-122"/>
                <a:ea typeface="微软雅黑" panose="020B0503020204020204" pitchFamily="34" charset="-122"/>
              </a:rPr>
              <a:t>（非在线强化学习）</a:t>
            </a:r>
            <a:endParaRPr lang="en-US" altLang="zh-CN" sz="2400" dirty="0">
              <a:latin typeface="微软雅黑" panose="020B0503020204020204" pitchFamily="34" charset="-122"/>
              <a:ea typeface="微软雅黑" panose="020B0503020204020204" pitchFamily="34" charset="-122"/>
            </a:endParaRPr>
          </a:p>
          <a:p>
            <a:pPr lvl="1">
              <a:lnSpc>
                <a:spcPct val="150000"/>
              </a:lnSpc>
            </a:pPr>
            <a:r>
              <a:rPr lang="zh-CN" altLang="en-US" sz="2000" dirty="0">
                <a:latin typeface="微软雅黑" panose="020B0503020204020204" pitchFamily="34" charset="-122"/>
                <a:ea typeface="微软雅黑" panose="020B0503020204020204" pitchFamily="34" charset="-122"/>
              </a:rPr>
              <a:t>线下学习训练模型</a:t>
            </a:r>
            <a:endParaRPr lang="en-US" altLang="zh-CN" sz="2000" dirty="0">
              <a:latin typeface="微软雅黑" panose="020B0503020204020204" pitchFamily="34" charset="-122"/>
              <a:ea typeface="微软雅黑" panose="020B0503020204020204" pitchFamily="34" charset="-122"/>
            </a:endParaRPr>
          </a:p>
          <a:p>
            <a:pPr lvl="1">
              <a:lnSpc>
                <a:spcPct val="150000"/>
              </a:lnSpc>
            </a:pPr>
            <a:r>
              <a:rPr lang="zh-CN" altLang="en-US" sz="2000" dirty="0">
                <a:latin typeface="微软雅黑" panose="020B0503020204020204" pitchFamily="34" charset="-122"/>
                <a:ea typeface="微软雅黑" panose="020B0503020204020204" pitchFamily="34" charset="-122"/>
              </a:rPr>
              <a:t>线上使用，快速找到最佳拥塞控制</a:t>
            </a:r>
            <a:endParaRPr lang="en-US" altLang="zh-CN" sz="2000" dirty="0">
              <a:latin typeface="微软雅黑" panose="020B0503020204020204" pitchFamily="34" charset="-122"/>
              <a:ea typeface="微软雅黑" panose="020B0503020204020204" pitchFamily="34" charset="-122"/>
            </a:endParaRPr>
          </a:p>
          <a:p>
            <a:pPr lvl="1"/>
            <a:endParaRPr kumimoji="1" lang="zh-CN" altLang="en-US" b="1" dirty="0">
              <a:solidFill>
                <a:srgbClr val="FF0000"/>
              </a:solidFill>
              <a:latin typeface="SimHei" charset="-122"/>
              <a:ea typeface="SimHei" charset="-122"/>
              <a:cs typeface="SimHei" charset="-122"/>
            </a:endParaRPr>
          </a:p>
        </p:txBody>
      </p:sp>
      <p:sp>
        <p:nvSpPr>
          <p:cNvPr id="4" name="灯片编号占位符 3"/>
          <p:cNvSpPr>
            <a:spLocks noGrp="1"/>
          </p:cNvSpPr>
          <p:nvPr>
            <p:ph type="sldNum" sz="quarter" idx="13"/>
          </p:nvPr>
        </p:nvSpPr>
        <p:spPr/>
        <p:txBody>
          <a:bodyPr/>
          <a:lstStyle/>
          <a:p>
            <a:fld id="{33D6DA08-2198-194F-8B57-C883F3E47026}" type="slidenum">
              <a:rPr kumimoji="1" lang="zh-CN" altLang="en-US" smtClean="0"/>
              <a:t>21</a:t>
            </a:fld>
            <a:endParaRPr kumimoji="1" lang="zh-CN" altLang="en-US"/>
          </a:p>
        </p:txBody>
      </p:sp>
    </p:spTree>
    <p:extLst>
      <p:ext uri="{BB962C8B-B14F-4D97-AF65-F5344CB8AC3E}">
        <p14:creationId xmlns:p14="http://schemas.microsoft.com/office/powerpoint/2010/main" val="4149805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RL for CC configuration</a:t>
            </a:r>
            <a:endParaRPr kumimoji="1" lang="zh-CN" altLang="en-US" dirty="0"/>
          </a:p>
        </p:txBody>
      </p:sp>
      <p:sp>
        <p:nvSpPr>
          <p:cNvPr id="3" name="内容占位符 2"/>
          <p:cNvSpPr>
            <a:spLocks noGrp="1"/>
          </p:cNvSpPr>
          <p:nvPr>
            <p:ph idx="1"/>
          </p:nvPr>
        </p:nvSpPr>
        <p:spPr/>
        <p:txBody>
          <a:bodyPr>
            <a:normAutofit/>
          </a:bodyPr>
          <a:lstStyle/>
          <a:p>
            <a:r>
              <a:rPr kumimoji="1" lang="en-US" altLang="zh-CN" sz="2400" b="1" dirty="0"/>
              <a:t>Basic Idea: apply </a:t>
            </a:r>
            <a:r>
              <a:rPr kumimoji="1" lang="en-US" altLang="zh-CN" sz="2400" b="1" dirty="0">
                <a:solidFill>
                  <a:srgbClr val="C00000"/>
                </a:solidFill>
              </a:rPr>
              <a:t>deep reinforcement learning </a:t>
            </a:r>
            <a:r>
              <a:rPr kumimoji="1" lang="en-US" altLang="zh-CN" sz="2400" b="1" dirty="0"/>
              <a:t>to quickly configure a suitable CC</a:t>
            </a:r>
          </a:p>
          <a:p>
            <a:pPr lvl="1"/>
            <a:r>
              <a:rPr kumimoji="1" lang="en-US" altLang="zh-CN" sz="2000" dirty="0">
                <a:solidFill>
                  <a:srgbClr val="C00000"/>
                </a:solidFill>
              </a:rPr>
              <a:t>Offline training </a:t>
            </a:r>
            <a:r>
              <a:rPr kumimoji="1" lang="en-US" altLang="zh-CN" sz="2000" dirty="0"/>
              <a:t>and</a:t>
            </a:r>
            <a:r>
              <a:rPr kumimoji="1" lang="en-US" altLang="zh-CN" sz="2000" dirty="0">
                <a:solidFill>
                  <a:srgbClr val="C00000"/>
                </a:solidFill>
              </a:rPr>
              <a:t> online learning </a:t>
            </a:r>
          </a:p>
          <a:p>
            <a:pPr lvl="1"/>
            <a:r>
              <a:rPr kumimoji="1" lang="en-US" altLang="zh-CN" sz="2000" dirty="0"/>
              <a:t>RL algorithm: A3C</a:t>
            </a:r>
            <a:endParaRPr kumimoji="1" lang="zh-CN" altLang="en-US" sz="2000" dirty="0"/>
          </a:p>
        </p:txBody>
      </p:sp>
      <p:sp>
        <p:nvSpPr>
          <p:cNvPr id="4" name="幻灯片编号占位符 3"/>
          <p:cNvSpPr>
            <a:spLocks noGrp="1"/>
          </p:cNvSpPr>
          <p:nvPr>
            <p:ph type="sldNum" sz="quarter" idx="13"/>
          </p:nvPr>
        </p:nvSpPr>
        <p:spPr/>
        <p:txBody>
          <a:bodyPr/>
          <a:lstStyle/>
          <a:p>
            <a:fld id="{33D6DA08-2198-194F-8B57-C883F3E47026}" type="slidenum">
              <a:rPr kumimoji="1" lang="zh-CN" altLang="en-US" smtClean="0"/>
              <a:t>22</a:t>
            </a:fld>
            <a:endParaRPr kumimoji="1" lang="zh-CN" altLang="en-US"/>
          </a:p>
        </p:txBody>
      </p:sp>
      <p:sp>
        <p:nvSpPr>
          <p:cNvPr id="5" name="Rectangle 76"/>
          <p:cNvSpPr/>
          <p:nvPr/>
        </p:nvSpPr>
        <p:spPr>
          <a:xfrm>
            <a:off x="3639232" y="2881357"/>
            <a:ext cx="4186160" cy="2228028"/>
          </a:xfrm>
          <a:prstGeom prst="rect">
            <a:avLst/>
          </a:prstGeom>
          <a:no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6" name="TextBox 77"/>
          <p:cNvSpPr txBox="1"/>
          <p:nvPr/>
        </p:nvSpPr>
        <p:spPr>
          <a:xfrm>
            <a:off x="3639232" y="2877677"/>
            <a:ext cx="1488515" cy="400110"/>
          </a:xfrm>
          <a:prstGeom prst="rect">
            <a:avLst/>
          </a:prstGeom>
          <a:noFill/>
          <a:ln w="19050">
            <a:noFill/>
          </a:ln>
        </p:spPr>
        <p:txBody>
          <a:bodyPr wrap="square" rtlCol="0">
            <a:spAutoFit/>
          </a:bodyPr>
          <a:lstStyle/>
          <a:p>
            <a:r>
              <a:rPr lang="en-US" sz="2000" b="1" dirty="0"/>
              <a:t>agent</a:t>
            </a:r>
          </a:p>
        </p:txBody>
      </p:sp>
      <p:sp>
        <p:nvSpPr>
          <p:cNvPr id="7" name="TextBox 78"/>
          <p:cNvSpPr txBox="1"/>
          <p:nvPr/>
        </p:nvSpPr>
        <p:spPr>
          <a:xfrm>
            <a:off x="3795468" y="3643144"/>
            <a:ext cx="786771" cy="1015663"/>
          </a:xfrm>
          <a:prstGeom prst="rect">
            <a:avLst/>
          </a:prstGeom>
          <a:noFill/>
          <a:ln w="19050" cmpd="sng">
            <a:solidFill>
              <a:schemeClr val="tx1"/>
            </a:solidFill>
          </a:ln>
        </p:spPr>
        <p:txBody>
          <a:bodyPr wrap="square" rtlCol="0">
            <a:spAutoFit/>
          </a:bodyPr>
          <a:lstStyle/>
          <a:p>
            <a:pPr algn="ctr"/>
            <a:endParaRPr lang="en-US" sz="2000" dirty="0"/>
          </a:p>
          <a:p>
            <a:pPr algn="ctr"/>
            <a:r>
              <a:rPr lang="en-US" dirty="0"/>
              <a:t>state</a:t>
            </a:r>
          </a:p>
          <a:p>
            <a:pPr algn="ctr"/>
            <a:endParaRPr lang="en-US" sz="2000" i="1" dirty="0"/>
          </a:p>
        </p:txBody>
      </p:sp>
      <p:sp>
        <p:nvSpPr>
          <p:cNvPr id="8" name="TextBox 79"/>
          <p:cNvSpPr txBox="1"/>
          <p:nvPr/>
        </p:nvSpPr>
        <p:spPr>
          <a:xfrm>
            <a:off x="4757146" y="3178578"/>
            <a:ext cx="1640119" cy="338554"/>
          </a:xfrm>
          <a:prstGeom prst="rect">
            <a:avLst/>
          </a:prstGeom>
          <a:noFill/>
        </p:spPr>
        <p:txBody>
          <a:bodyPr wrap="square" rtlCol="0">
            <a:spAutoFit/>
          </a:bodyPr>
          <a:lstStyle/>
          <a:p>
            <a:r>
              <a:rPr lang="en-US" sz="1600" dirty="0"/>
              <a:t>Neural Network</a:t>
            </a:r>
          </a:p>
        </p:txBody>
      </p:sp>
      <p:grpSp>
        <p:nvGrpSpPr>
          <p:cNvPr id="9" name="Group 80"/>
          <p:cNvGrpSpPr/>
          <p:nvPr/>
        </p:nvGrpSpPr>
        <p:grpSpPr>
          <a:xfrm>
            <a:off x="4582239" y="3470583"/>
            <a:ext cx="1879021" cy="1333615"/>
            <a:chOff x="2752752" y="2458368"/>
            <a:chExt cx="1879021" cy="1333615"/>
          </a:xfrm>
        </p:grpSpPr>
        <p:sp>
          <p:nvSpPr>
            <p:cNvPr id="10" name="Oval 81"/>
            <p:cNvSpPr/>
            <p:nvPr/>
          </p:nvSpPr>
          <p:spPr>
            <a:xfrm>
              <a:off x="3171696" y="2758736"/>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82"/>
            <p:cNvSpPr/>
            <p:nvPr/>
          </p:nvSpPr>
          <p:spPr>
            <a:xfrm>
              <a:off x="3171696" y="3049630"/>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83"/>
            <p:cNvSpPr/>
            <p:nvPr/>
          </p:nvSpPr>
          <p:spPr>
            <a:xfrm>
              <a:off x="3171696" y="3347380"/>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84"/>
            <p:cNvSpPr/>
            <p:nvPr/>
          </p:nvSpPr>
          <p:spPr>
            <a:xfrm>
              <a:off x="3794347" y="2758736"/>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85"/>
            <p:cNvSpPr/>
            <p:nvPr/>
          </p:nvSpPr>
          <p:spPr>
            <a:xfrm>
              <a:off x="3794347" y="3049630"/>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86"/>
            <p:cNvSpPr/>
            <p:nvPr/>
          </p:nvSpPr>
          <p:spPr>
            <a:xfrm>
              <a:off x="3794347" y="3347380"/>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87"/>
            <p:cNvSpPr/>
            <p:nvPr/>
          </p:nvSpPr>
          <p:spPr>
            <a:xfrm>
              <a:off x="3176140" y="3644027"/>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88"/>
            <p:cNvSpPr/>
            <p:nvPr/>
          </p:nvSpPr>
          <p:spPr>
            <a:xfrm>
              <a:off x="3798791" y="3644027"/>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89"/>
            <p:cNvSpPr/>
            <p:nvPr/>
          </p:nvSpPr>
          <p:spPr>
            <a:xfrm>
              <a:off x="4483817" y="2654774"/>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90"/>
            <p:cNvSpPr/>
            <p:nvPr/>
          </p:nvSpPr>
          <p:spPr>
            <a:xfrm>
              <a:off x="4483817" y="2943988"/>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91"/>
            <p:cNvSpPr/>
            <p:nvPr/>
          </p:nvSpPr>
          <p:spPr>
            <a:xfrm>
              <a:off x="4483817" y="3238596"/>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92"/>
            <p:cNvCxnSpPr/>
            <p:nvPr/>
          </p:nvCxnSpPr>
          <p:spPr>
            <a:xfrm flipV="1">
              <a:off x="2757196" y="2832714"/>
              <a:ext cx="414500" cy="15075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93"/>
            <p:cNvCxnSpPr/>
            <p:nvPr/>
          </p:nvCxnSpPr>
          <p:spPr>
            <a:xfrm flipH="1">
              <a:off x="2761642" y="3123608"/>
              <a:ext cx="410054" cy="239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94"/>
            <p:cNvCxnSpPr/>
            <p:nvPr/>
          </p:nvCxnSpPr>
          <p:spPr>
            <a:xfrm>
              <a:off x="2761339" y="3287459"/>
              <a:ext cx="410357" cy="133899"/>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95"/>
            <p:cNvCxnSpPr/>
            <p:nvPr/>
          </p:nvCxnSpPr>
          <p:spPr>
            <a:xfrm>
              <a:off x="2757196" y="3448775"/>
              <a:ext cx="418944" cy="26923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96"/>
            <p:cNvCxnSpPr/>
            <p:nvPr/>
          </p:nvCxnSpPr>
          <p:spPr>
            <a:xfrm>
              <a:off x="3319652" y="2832714"/>
              <a:ext cx="474695"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97"/>
            <p:cNvCxnSpPr/>
            <p:nvPr/>
          </p:nvCxnSpPr>
          <p:spPr>
            <a:xfrm>
              <a:off x="3319652" y="3123608"/>
              <a:ext cx="474695"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98"/>
            <p:cNvCxnSpPr/>
            <p:nvPr/>
          </p:nvCxnSpPr>
          <p:spPr>
            <a:xfrm>
              <a:off x="3319652" y="3421358"/>
              <a:ext cx="474695"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99"/>
            <p:cNvCxnSpPr/>
            <p:nvPr/>
          </p:nvCxnSpPr>
          <p:spPr>
            <a:xfrm>
              <a:off x="3324096" y="3718005"/>
              <a:ext cx="474695"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100"/>
            <p:cNvCxnSpPr/>
            <p:nvPr/>
          </p:nvCxnSpPr>
          <p:spPr>
            <a:xfrm flipV="1">
              <a:off x="3319652" y="2832714"/>
              <a:ext cx="474695" cy="29089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101"/>
            <p:cNvCxnSpPr/>
            <p:nvPr/>
          </p:nvCxnSpPr>
          <p:spPr>
            <a:xfrm>
              <a:off x="3319652" y="2832714"/>
              <a:ext cx="474695" cy="29089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102"/>
            <p:cNvCxnSpPr/>
            <p:nvPr/>
          </p:nvCxnSpPr>
          <p:spPr>
            <a:xfrm>
              <a:off x="3319652" y="2832714"/>
              <a:ext cx="474695" cy="58864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103"/>
            <p:cNvCxnSpPr/>
            <p:nvPr/>
          </p:nvCxnSpPr>
          <p:spPr>
            <a:xfrm>
              <a:off x="3319652" y="3123608"/>
              <a:ext cx="479139" cy="59439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104"/>
            <p:cNvCxnSpPr/>
            <p:nvPr/>
          </p:nvCxnSpPr>
          <p:spPr>
            <a:xfrm>
              <a:off x="3319652" y="2832714"/>
              <a:ext cx="479139" cy="885291"/>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105"/>
            <p:cNvCxnSpPr/>
            <p:nvPr/>
          </p:nvCxnSpPr>
          <p:spPr>
            <a:xfrm>
              <a:off x="3319652" y="3123608"/>
              <a:ext cx="474695" cy="29775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106"/>
            <p:cNvCxnSpPr/>
            <p:nvPr/>
          </p:nvCxnSpPr>
          <p:spPr>
            <a:xfrm flipV="1">
              <a:off x="3319652" y="2832714"/>
              <a:ext cx="474695" cy="58864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107"/>
            <p:cNvCxnSpPr/>
            <p:nvPr/>
          </p:nvCxnSpPr>
          <p:spPr>
            <a:xfrm>
              <a:off x="3319652" y="3421358"/>
              <a:ext cx="479139" cy="29664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108"/>
            <p:cNvCxnSpPr/>
            <p:nvPr/>
          </p:nvCxnSpPr>
          <p:spPr>
            <a:xfrm flipV="1">
              <a:off x="3319652" y="3123608"/>
              <a:ext cx="474695" cy="29775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109"/>
            <p:cNvCxnSpPr/>
            <p:nvPr/>
          </p:nvCxnSpPr>
          <p:spPr>
            <a:xfrm flipV="1">
              <a:off x="3324096" y="3123608"/>
              <a:ext cx="470251" cy="59439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110"/>
            <p:cNvCxnSpPr/>
            <p:nvPr/>
          </p:nvCxnSpPr>
          <p:spPr>
            <a:xfrm flipV="1">
              <a:off x="3324096" y="3421358"/>
              <a:ext cx="470251" cy="29664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111"/>
            <p:cNvCxnSpPr/>
            <p:nvPr/>
          </p:nvCxnSpPr>
          <p:spPr>
            <a:xfrm flipV="1">
              <a:off x="3324096" y="2832714"/>
              <a:ext cx="470251" cy="885291"/>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41" name="Oval 112"/>
            <p:cNvSpPr/>
            <p:nvPr/>
          </p:nvSpPr>
          <p:spPr>
            <a:xfrm>
              <a:off x="3171696" y="2458368"/>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113"/>
            <p:cNvSpPr/>
            <p:nvPr/>
          </p:nvSpPr>
          <p:spPr>
            <a:xfrm>
              <a:off x="3794347" y="2458368"/>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 name="Straight Connector 114"/>
            <p:cNvCxnSpPr/>
            <p:nvPr/>
          </p:nvCxnSpPr>
          <p:spPr>
            <a:xfrm>
              <a:off x="3319652" y="2532346"/>
              <a:ext cx="474695"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115"/>
            <p:cNvCxnSpPr/>
            <p:nvPr/>
          </p:nvCxnSpPr>
          <p:spPr>
            <a:xfrm>
              <a:off x="3319652" y="2532346"/>
              <a:ext cx="474695" cy="30036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116"/>
            <p:cNvCxnSpPr/>
            <p:nvPr/>
          </p:nvCxnSpPr>
          <p:spPr>
            <a:xfrm>
              <a:off x="3319652" y="2532346"/>
              <a:ext cx="474695" cy="59126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117"/>
            <p:cNvCxnSpPr/>
            <p:nvPr/>
          </p:nvCxnSpPr>
          <p:spPr>
            <a:xfrm>
              <a:off x="3319652" y="2532346"/>
              <a:ext cx="474695" cy="88901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118"/>
            <p:cNvCxnSpPr/>
            <p:nvPr/>
          </p:nvCxnSpPr>
          <p:spPr>
            <a:xfrm>
              <a:off x="3319652" y="2532346"/>
              <a:ext cx="479139" cy="1185659"/>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119"/>
            <p:cNvCxnSpPr/>
            <p:nvPr/>
          </p:nvCxnSpPr>
          <p:spPr>
            <a:xfrm flipV="1">
              <a:off x="3319652" y="2532346"/>
              <a:ext cx="474695" cy="30036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120"/>
            <p:cNvCxnSpPr/>
            <p:nvPr/>
          </p:nvCxnSpPr>
          <p:spPr>
            <a:xfrm flipV="1">
              <a:off x="3319652" y="2532346"/>
              <a:ext cx="474695" cy="59126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121"/>
            <p:cNvCxnSpPr/>
            <p:nvPr/>
          </p:nvCxnSpPr>
          <p:spPr>
            <a:xfrm flipV="1">
              <a:off x="3319652" y="2532346"/>
              <a:ext cx="474695" cy="88901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122"/>
            <p:cNvCxnSpPr/>
            <p:nvPr/>
          </p:nvCxnSpPr>
          <p:spPr>
            <a:xfrm flipV="1">
              <a:off x="3324096" y="2532346"/>
              <a:ext cx="470251" cy="1185659"/>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123"/>
            <p:cNvCxnSpPr/>
            <p:nvPr/>
          </p:nvCxnSpPr>
          <p:spPr>
            <a:xfrm flipV="1">
              <a:off x="2752752" y="2532346"/>
              <a:ext cx="418944" cy="302615"/>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124"/>
            <p:cNvCxnSpPr/>
            <p:nvPr/>
          </p:nvCxnSpPr>
          <p:spPr>
            <a:xfrm>
              <a:off x="3942303" y="2532346"/>
              <a:ext cx="541514" cy="19640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125"/>
            <p:cNvCxnSpPr/>
            <p:nvPr/>
          </p:nvCxnSpPr>
          <p:spPr>
            <a:xfrm flipV="1">
              <a:off x="3942303" y="2728752"/>
              <a:ext cx="541514" cy="10396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126"/>
            <p:cNvCxnSpPr/>
            <p:nvPr/>
          </p:nvCxnSpPr>
          <p:spPr>
            <a:xfrm flipV="1">
              <a:off x="3942303" y="2728752"/>
              <a:ext cx="541514" cy="39485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56" name="Oval 127"/>
            <p:cNvSpPr/>
            <p:nvPr/>
          </p:nvSpPr>
          <p:spPr>
            <a:xfrm>
              <a:off x="4483817" y="3536225"/>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128"/>
            <p:cNvCxnSpPr/>
            <p:nvPr/>
          </p:nvCxnSpPr>
          <p:spPr>
            <a:xfrm flipV="1">
              <a:off x="3942303" y="2728752"/>
              <a:ext cx="541514" cy="69260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129"/>
            <p:cNvCxnSpPr/>
            <p:nvPr/>
          </p:nvCxnSpPr>
          <p:spPr>
            <a:xfrm flipV="1">
              <a:off x="3946747" y="2728752"/>
              <a:ext cx="537070" cy="989253"/>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130"/>
            <p:cNvCxnSpPr/>
            <p:nvPr/>
          </p:nvCxnSpPr>
          <p:spPr>
            <a:xfrm>
              <a:off x="3942303" y="2532346"/>
              <a:ext cx="541514" cy="48562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131"/>
            <p:cNvCxnSpPr/>
            <p:nvPr/>
          </p:nvCxnSpPr>
          <p:spPr>
            <a:xfrm>
              <a:off x="3942303" y="2832714"/>
              <a:ext cx="541514" cy="18525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132"/>
            <p:cNvCxnSpPr/>
            <p:nvPr/>
          </p:nvCxnSpPr>
          <p:spPr>
            <a:xfrm flipV="1">
              <a:off x="3942303" y="3017966"/>
              <a:ext cx="541514" cy="10564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133"/>
            <p:cNvCxnSpPr/>
            <p:nvPr/>
          </p:nvCxnSpPr>
          <p:spPr>
            <a:xfrm flipV="1">
              <a:off x="3942303" y="3017966"/>
              <a:ext cx="541514" cy="40339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134"/>
            <p:cNvCxnSpPr/>
            <p:nvPr/>
          </p:nvCxnSpPr>
          <p:spPr>
            <a:xfrm flipV="1">
              <a:off x="3946747" y="3017966"/>
              <a:ext cx="537070" cy="700039"/>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135"/>
            <p:cNvCxnSpPr/>
            <p:nvPr/>
          </p:nvCxnSpPr>
          <p:spPr>
            <a:xfrm>
              <a:off x="3942303" y="2532346"/>
              <a:ext cx="541514" cy="78022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136"/>
            <p:cNvCxnSpPr/>
            <p:nvPr/>
          </p:nvCxnSpPr>
          <p:spPr>
            <a:xfrm>
              <a:off x="3942303" y="2832714"/>
              <a:ext cx="541514" cy="47986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137"/>
            <p:cNvCxnSpPr/>
            <p:nvPr/>
          </p:nvCxnSpPr>
          <p:spPr>
            <a:xfrm>
              <a:off x="3942303" y="3123608"/>
              <a:ext cx="541514" cy="18896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138"/>
            <p:cNvCxnSpPr/>
            <p:nvPr/>
          </p:nvCxnSpPr>
          <p:spPr>
            <a:xfrm flipV="1">
              <a:off x="3942303" y="3312574"/>
              <a:ext cx="541514" cy="10878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139"/>
            <p:cNvCxnSpPr/>
            <p:nvPr/>
          </p:nvCxnSpPr>
          <p:spPr>
            <a:xfrm flipV="1">
              <a:off x="3946747" y="3312574"/>
              <a:ext cx="537070" cy="405431"/>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140"/>
            <p:cNvCxnSpPr/>
            <p:nvPr/>
          </p:nvCxnSpPr>
          <p:spPr>
            <a:xfrm>
              <a:off x="3942303" y="2532346"/>
              <a:ext cx="541514" cy="107785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141"/>
            <p:cNvCxnSpPr/>
            <p:nvPr/>
          </p:nvCxnSpPr>
          <p:spPr>
            <a:xfrm>
              <a:off x="3942303" y="2832714"/>
              <a:ext cx="541514" cy="777489"/>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142"/>
            <p:cNvCxnSpPr/>
            <p:nvPr/>
          </p:nvCxnSpPr>
          <p:spPr>
            <a:xfrm>
              <a:off x="3942303" y="3123608"/>
              <a:ext cx="541514" cy="486595"/>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143"/>
            <p:cNvCxnSpPr/>
            <p:nvPr/>
          </p:nvCxnSpPr>
          <p:spPr>
            <a:xfrm>
              <a:off x="3942303" y="3421358"/>
              <a:ext cx="541514" cy="188845"/>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144"/>
            <p:cNvCxnSpPr/>
            <p:nvPr/>
          </p:nvCxnSpPr>
          <p:spPr>
            <a:xfrm flipV="1">
              <a:off x="3946747" y="3610203"/>
              <a:ext cx="537070" cy="10780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74" name="Group 146"/>
          <p:cNvGrpSpPr/>
          <p:nvPr/>
        </p:nvGrpSpPr>
        <p:grpSpPr>
          <a:xfrm>
            <a:off x="6360477" y="3544718"/>
            <a:ext cx="1212424" cy="1277132"/>
            <a:chOff x="4558831" y="2516117"/>
            <a:chExt cx="759458" cy="1277132"/>
          </a:xfrm>
        </p:grpSpPr>
        <p:sp>
          <p:nvSpPr>
            <p:cNvPr id="75" name="TextBox 149"/>
            <p:cNvSpPr txBox="1"/>
            <p:nvPr/>
          </p:nvSpPr>
          <p:spPr>
            <a:xfrm>
              <a:off x="4588174" y="2516117"/>
              <a:ext cx="702436" cy="369332"/>
            </a:xfrm>
            <a:prstGeom prst="rect">
              <a:avLst/>
            </a:prstGeom>
            <a:noFill/>
          </p:spPr>
          <p:txBody>
            <a:bodyPr wrap="none" rtlCol="0">
              <a:spAutoFit/>
            </a:bodyPr>
            <a:lstStyle/>
            <a:p>
              <a:r>
                <a:rPr lang="en-US" dirty="0"/>
                <a:t>Cubic</a:t>
              </a:r>
            </a:p>
          </p:txBody>
        </p:sp>
        <p:sp>
          <p:nvSpPr>
            <p:cNvPr id="76" name="TextBox 150"/>
            <p:cNvSpPr txBox="1"/>
            <p:nvPr/>
          </p:nvSpPr>
          <p:spPr>
            <a:xfrm>
              <a:off x="4581875" y="2828407"/>
              <a:ext cx="559769" cy="369332"/>
            </a:xfrm>
            <a:prstGeom prst="rect">
              <a:avLst/>
            </a:prstGeom>
            <a:noFill/>
          </p:spPr>
          <p:txBody>
            <a:bodyPr wrap="none" rtlCol="0">
              <a:spAutoFit/>
            </a:bodyPr>
            <a:lstStyle/>
            <a:p>
              <a:r>
                <a:rPr lang="en-US" dirty="0"/>
                <a:t>BBR</a:t>
              </a:r>
            </a:p>
          </p:txBody>
        </p:sp>
        <p:sp>
          <p:nvSpPr>
            <p:cNvPr id="77" name="TextBox 151"/>
            <p:cNvSpPr txBox="1"/>
            <p:nvPr/>
          </p:nvSpPr>
          <p:spPr>
            <a:xfrm>
              <a:off x="4592834" y="3126004"/>
              <a:ext cx="725455" cy="369332"/>
            </a:xfrm>
            <a:prstGeom prst="rect">
              <a:avLst/>
            </a:prstGeom>
            <a:noFill/>
          </p:spPr>
          <p:txBody>
            <a:bodyPr wrap="none" rtlCol="0">
              <a:spAutoFit/>
            </a:bodyPr>
            <a:lstStyle/>
            <a:p>
              <a:r>
                <a:rPr lang="en-US" dirty="0"/>
                <a:t>Vegas</a:t>
              </a:r>
            </a:p>
          </p:txBody>
        </p:sp>
        <p:sp>
          <p:nvSpPr>
            <p:cNvPr id="78" name="TextBox 152"/>
            <p:cNvSpPr txBox="1"/>
            <p:nvPr/>
          </p:nvSpPr>
          <p:spPr>
            <a:xfrm>
              <a:off x="4558831" y="3423917"/>
              <a:ext cx="603050" cy="369332"/>
            </a:xfrm>
            <a:prstGeom prst="rect">
              <a:avLst/>
            </a:prstGeom>
            <a:noFill/>
          </p:spPr>
          <p:txBody>
            <a:bodyPr wrap="none" rtlCol="0">
              <a:spAutoFit/>
            </a:bodyPr>
            <a:lstStyle/>
            <a:p>
              <a:r>
                <a:rPr lang="en-US" dirty="0"/>
                <a:t> PCC</a:t>
              </a:r>
            </a:p>
          </p:txBody>
        </p:sp>
      </p:grpSp>
      <p:cxnSp>
        <p:nvCxnSpPr>
          <p:cNvPr id="79" name="Straight Arrow Connector 155"/>
          <p:cNvCxnSpPr>
            <a:stCxn id="89" idx="1"/>
            <a:endCxn id="7" idx="1"/>
          </p:cNvCxnSpPr>
          <p:nvPr/>
        </p:nvCxnSpPr>
        <p:spPr>
          <a:xfrm flipV="1">
            <a:off x="3308027" y="4150976"/>
            <a:ext cx="487441" cy="2915"/>
          </a:xfrm>
          <a:prstGeom prst="straightConnector1">
            <a:avLst/>
          </a:prstGeom>
          <a:ln w="12700" cmpd="sng">
            <a:solidFill>
              <a:srgbClr val="000000"/>
            </a:solidFill>
            <a:headEnd type="none"/>
            <a:tailEnd type="triangle" w="sm" len="lg"/>
          </a:ln>
          <a:effectLst/>
        </p:spPr>
        <p:style>
          <a:lnRef idx="2">
            <a:schemeClr val="accent1"/>
          </a:lnRef>
          <a:fillRef idx="0">
            <a:schemeClr val="accent1"/>
          </a:fillRef>
          <a:effectRef idx="1">
            <a:schemeClr val="accent1"/>
          </a:effectRef>
          <a:fontRef idx="minor">
            <a:schemeClr val="tx1"/>
          </a:fontRef>
        </p:style>
      </p:cxnSp>
      <p:sp>
        <p:nvSpPr>
          <p:cNvPr id="80" name="TextBox 156"/>
          <p:cNvSpPr txBox="1"/>
          <p:nvPr/>
        </p:nvSpPr>
        <p:spPr>
          <a:xfrm>
            <a:off x="6316375" y="2893227"/>
            <a:ext cx="1283402" cy="646331"/>
          </a:xfrm>
          <a:prstGeom prst="rect">
            <a:avLst/>
          </a:prstGeom>
          <a:noFill/>
        </p:spPr>
        <p:txBody>
          <a:bodyPr wrap="square" rtlCol="0">
            <a:spAutoFit/>
          </a:bodyPr>
          <a:lstStyle/>
          <a:p>
            <a:r>
              <a:rPr lang="en-US" dirty="0"/>
              <a:t> Policy </a:t>
            </a:r>
          </a:p>
          <a:p>
            <a:r>
              <a:rPr lang="en-US" dirty="0"/>
              <a:t>π</a:t>
            </a:r>
            <a:r>
              <a:rPr lang="en-US" baseline="-25000" dirty="0" err="1"/>
              <a:t>θ</a:t>
            </a:r>
            <a:r>
              <a:rPr lang="en-US" dirty="0"/>
              <a:t>(</a:t>
            </a:r>
            <a:r>
              <a:rPr lang="en-US" i="1" dirty="0"/>
              <a:t>s, a</a:t>
            </a:r>
            <a:r>
              <a:rPr lang="en-US" dirty="0"/>
              <a:t>)</a:t>
            </a:r>
          </a:p>
        </p:txBody>
      </p:sp>
      <p:sp>
        <p:nvSpPr>
          <p:cNvPr id="81" name="TextBox 166"/>
          <p:cNvSpPr txBox="1"/>
          <p:nvPr/>
        </p:nvSpPr>
        <p:spPr>
          <a:xfrm>
            <a:off x="5005425" y="4752034"/>
            <a:ext cx="1217834" cy="338554"/>
          </a:xfrm>
          <a:prstGeom prst="rect">
            <a:avLst/>
          </a:prstGeom>
          <a:noFill/>
        </p:spPr>
        <p:txBody>
          <a:bodyPr wrap="none" rtlCol="0">
            <a:spAutoFit/>
          </a:bodyPr>
          <a:lstStyle/>
          <a:p>
            <a:r>
              <a:rPr lang="en-US" sz="1600" dirty="0"/>
              <a:t>parameter </a:t>
            </a:r>
            <a:r>
              <a:rPr lang="en-US" sz="1600" dirty="0" err="1"/>
              <a:t>θ</a:t>
            </a:r>
            <a:endParaRPr lang="en-US" sz="1600" dirty="0"/>
          </a:p>
        </p:txBody>
      </p:sp>
      <p:sp>
        <p:nvSpPr>
          <p:cNvPr id="82" name="TextBox 68"/>
          <p:cNvSpPr txBox="1"/>
          <p:nvPr/>
        </p:nvSpPr>
        <p:spPr>
          <a:xfrm>
            <a:off x="2364166" y="3015292"/>
            <a:ext cx="1164101" cy="338554"/>
          </a:xfrm>
          <a:prstGeom prst="rect">
            <a:avLst/>
          </a:prstGeom>
          <a:noFill/>
        </p:spPr>
        <p:txBody>
          <a:bodyPr wrap="none" rtlCol="0">
            <a:spAutoFit/>
          </a:bodyPr>
          <a:lstStyle/>
          <a:p>
            <a:r>
              <a:rPr lang="en-US" sz="1600" i="1" dirty="0"/>
              <a:t>Throughput</a:t>
            </a:r>
          </a:p>
        </p:txBody>
      </p:sp>
      <p:sp>
        <p:nvSpPr>
          <p:cNvPr id="83" name="TextBox 68"/>
          <p:cNvSpPr txBox="1"/>
          <p:nvPr/>
        </p:nvSpPr>
        <p:spPr>
          <a:xfrm>
            <a:off x="2620335" y="3695686"/>
            <a:ext cx="493597" cy="338554"/>
          </a:xfrm>
          <a:prstGeom prst="rect">
            <a:avLst/>
          </a:prstGeom>
          <a:noFill/>
        </p:spPr>
        <p:txBody>
          <a:bodyPr wrap="none" rtlCol="0">
            <a:spAutoFit/>
          </a:bodyPr>
          <a:lstStyle/>
          <a:p>
            <a:r>
              <a:rPr lang="en-US" sz="1600" i="1" dirty="0"/>
              <a:t>RTT</a:t>
            </a:r>
          </a:p>
        </p:txBody>
      </p:sp>
      <p:pic>
        <p:nvPicPr>
          <p:cNvPr id="84" name="Picture 7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0800000">
            <a:off x="2326197" y="3965706"/>
            <a:ext cx="981830" cy="376371"/>
          </a:xfrm>
          <a:prstGeom prst="rect">
            <a:avLst/>
          </a:prstGeom>
        </p:spPr>
      </p:pic>
      <p:sp>
        <p:nvSpPr>
          <p:cNvPr id="85" name="TextBox 68"/>
          <p:cNvSpPr txBox="1"/>
          <p:nvPr/>
        </p:nvSpPr>
        <p:spPr>
          <a:xfrm>
            <a:off x="2475191" y="4307101"/>
            <a:ext cx="924805" cy="338554"/>
          </a:xfrm>
          <a:prstGeom prst="rect">
            <a:avLst/>
          </a:prstGeom>
          <a:noFill/>
        </p:spPr>
        <p:txBody>
          <a:bodyPr wrap="none" rtlCol="0">
            <a:spAutoFit/>
          </a:bodyPr>
          <a:lstStyle/>
          <a:p>
            <a:r>
              <a:rPr lang="en-US" sz="1600" i="1" dirty="0"/>
              <a:t>Loss rate</a:t>
            </a:r>
          </a:p>
        </p:txBody>
      </p:sp>
      <p:sp>
        <p:nvSpPr>
          <p:cNvPr id="86" name="文本框 85"/>
          <p:cNvSpPr txBox="1"/>
          <p:nvPr/>
        </p:nvSpPr>
        <p:spPr>
          <a:xfrm>
            <a:off x="6492725" y="4538630"/>
            <a:ext cx="281730" cy="369332"/>
          </a:xfrm>
          <a:prstGeom prst="rect">
            <a:avLst/>
          </a:prstGeom>
          <a:noFill/>
        </p:spPr>
        <p:txBody>
          <a:bodyPr wrap="square" rtlCol="0">
            <a:spAutoFit/>
          </a:bodyPr>
          <a:lstStyle/>
          <a:p>
            <a:r>
              <a:rPr kumimoji="1" lang="mr-IN" altLang="zh-CN" dirty="0"/>
              <a:t>…</a:t>
            </a:r>
            <a:endParaRPr kumimoji="1" lang="zh-CN" altLang="en-US" dirty="0"/>
          </a:p>
        </p:txBody>
      </p:sp>
      <p:sp>
        <p:nvSpPr>
          <p:cNvPr id="87" name="右大括号 86"/>
          <p:cNvSpPr/>
          <p:nvPr/>
        </p:nvSpPr>
        <p:spPr>
          <a:xfrm>
            <a:off x="7010134" y="3770951"/>
            <a:ext cx="301749" cy="925445"/>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p>
        </p:txBody>
      </p:sp>
      <p:cxnSp>
        <p:nvCxnSpPr>
          <p:cNvPr id="88" name="直接箭头连接符 89"/>
          <p:cNvCxnSpPr/>
          <p:nvPr/>
        </p:nvCxnSpPr>
        <p:spPr>
          <a:xfrm>
            <a:off x="7214090" y="4233674"/>
            <a:ext cx="112140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9" name="文本框 88"/>
          <p:cNvSpPr txBox="1"/>
          <p:nvPr/>
        </p:nvSpPr>
        <p:spPr>
          <a:xfrm>
            <a:off x="7110990" y="3913201"/>
            <a:ext cx="1327608" cy="338554"/>
          </a:xfrm>
          <a:prstGeom prst="rect">
            <a:avLst/>
          </a:prstGeom>
          <a:noFill/>
        </p:spPr>
        <p:txBody>
          <a:bodyPr wrap="none" rtlCol="0">
            <a:spAutoFit/>
          </a:bodyPr>
          <a:lstStyle/>
          <a:p>
            <a:r>
              <a:rPr lang="en-US" altLang="zh-CN" sz="1600" i="1" dirty="0"/>
              <a:t>Action= Cubic</a:t>
            </a:r>
            <a:endParaRPr lang="zh-CN" altLang="en-US" sz="1600" i="1" dirty="0"/>
          </a:p>
        </p:txBody>
      </p:sp>
      <p:sp>
        <p:nvSpPr>
          <p:cNvPr id="90" name="Rectangle 76"/>
          <p:cNvSpPr/>
          <p:nvPr/>
        </p:nvSpPr>
        <p:spPr>
          <a:xfrm>
            <a:off x="8338397" y="3914050"/>
            <a:ext cx="1169693" cy="546941"/>
          </a:xfrm>
          <a:prstGeom prst="rect">
            <a:avLst/>
          </a:prstGeom>
          <a:no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1" name="文本框 90"/>
          <p:cNvSpPr txBox="1"/>
          <p:nvPr/>
        </p:nvSpPr>
        <p:spPr>
          <a:xfrm>
            <a:off x="8298460" y="3934675"/>
            <a:ext cx="1269154" cy="584775"/>
          </a:xfrm>
          <a:prstGeom prst="rect">
            <a:avLst/>
          </a:prstGeom>
          <a:noFill/>
        </p:spPr>
        <p:txBody>
          <a:bodyPr wrap="square" rtlCol="0">
            <a:spAutoFit/>
          </a:bodyPr>
          <a:lstStyle/>
          <a:p>
            <a:pPr algn="ctr"/>
            <a:r>
              <a:rPr lang="en-US" altLang="zh-CN" sz="1600" b="1" dirty="0"/>
              <a:t>Network</a:t>
            </a:r>
          </a:p>
          <a:p>
            <a:pPr algn="ctr"/>
            <a:r>
              <a:rPr lang="en-US" altLang="zh-CN" sz="1600" b="1" dirty="0"/>
              <a:t>Environment</a:t>
            </a:r>
            <a:endParaRPr lang="zh-CN" altLang="en-US" sz="1600" b="1" dirty="0"/>
          </a:p>
        </p:txBody>
      </p:sp>
      <p:cxnSp>
        <p:nvCxnSpPr>
          <p:cNvPr id="92" name="肘形连接符 91"/>
          <p:cNvCxnSpPr>
            <a:endCxn id="5" idx="0"/>
          </p:cNvCxnSpPr>
          <p:nvPr/>
        </p:nvCxnSpPr>
        <p:spPr>
          <a:xfrm rot="16200000" flipV="1">
            <a:off x="6811432" y="1802238"/>
            <a:ext cx="1032693" cy="3190932"/>
          </a:xfrm>
          <a:prstGeom prst="bentConnector3">
            <a:avLst>
              <a:gd name="adj1" fmla="val 12213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肘形连接符 92"/>
          <p:cNvCxnSpPr/>
          <p:nvPr/>
        </p:nvCxnSpPr>
        <p:spPr>
          <a:xfrm rot="5400000">
            <a:off x="5592674" y="1742197"/>
            <a:ext cx="611776" cy="6049364"/>
          </a:xfrm>
          <a:prstGeom prst="bentConnector3">
            <a:avLst>
              <a:gd name="adj1" fmla="val 155744"/>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文本框 93"/>
          <p:cNvSpPr txBox="1"/>
          <p:nvPr/>
        </p:nvSpPr>
        <p:spPr>
          <a:xfrm>
            <a:off x="7032577" y="2336649"/>
            <a:ext cx="892424" cy="369332"/>
          </a:xfrm>
          <a:prstGeom prst="rect">
            <a:avLst/>
          </a:prstGeom>
          <a:noFill/>
        </p:spPr>
        <p:txBody>
          <a:bodyPr wrap="none" rtlCol="0">
            <a:spAutoFit/>
          </a:bodyPr>
          <a:lstStyle/>
          <a:p>
            <a:r>
              <a:rPr lang="en-US" altLang="zh-CN" dirty="0"/>
              <a:t>Reward</a:t>
            </a:r>
            <a:endParaRPr lang="zh-CN" altLang="en-US" sz="1400" dirty="0"/>
          </a:p>
        </p:txBody>
      </p:sp>
      <p:sp>
        <p:nvSpPr>
          <p:cNvPr id="95" name="文本框 94"/>
          <p:cNvSpPr txBox="1"/>
          <p:nvPr/>
        </p:nvSpPr>
        <p:spPr>
          <a:xfrm>
            <a:off x="4608611" y="5134990"/>
            <a:ext cx="2762103" cy="338554"/>
          </a:xfrm>
          <a:prstGeom prst="rect">
            <a:avLst/>
          </a:prstGeom>
          <a:noFill/>
        </p:spPr>
        <p:txBody>
          <a:bodyPr wrap="none" rtlCol="0">
            <a:spAutoFit/>
          </a:bodyPr>
          <a:lstStyle/>
          <a:p>
            <a:r>
              <a:rPr lang="en-US" altLang="zh-CN" sz="1600" dirty="0"/>
              <a:t>Server-side TCP measurements</a:t>
            </a:r>
            <a:endParaRPr lang="zh-CN" altLang="en-US" sz="1600" dirty="0"/>
          </a:p>
        </p:txBody>
      </p:sp>
      <p:pic>
        <p:nvPicPr>
          <p:cNvPr id="96" name="Picture 7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0800000">
            <a:off x="2359162" y="3324205"/>
            <a:ext cx="981830" cy="376371"/>
          </a:xfrm>
          <a:prstGeom prst="rect">
            <a:avLst/>
          </a:prstGeom>
        </p:spPr>
      </p:pic>
      <p:pic>
        <p:nvPicPr>
          <p:cNvPr id="97" name="Picture 7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0800000">
            <a:off x="2382965" y="4696396"/>
            <a:ext cx="981830" cy="376371"/>
          </a:xfrm>
          <a:prstGeom prst="rect">
            <a:avLst/>
          </a:prstGeom>
        </p:spPr>
      </p:pic>
    </p:spTree>
    <p:extLst>
      <p:ext uri="{BB962C8B-B14F-4D97-AF65-F5344CB8AC3E}">
        <p14:creationId xmlns:p14="http://schemas.microsoft.com/office/powerpoint/2010/main" val="474955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Design and Implementation</a:t>
            </a:r>
            <a:endParaRPr kumimoji="1" lang="zh-CN" altLang="en-US" dirty="0"/>
          </a:p>
        </p:txBody>
      </p:sp>
      <p:sp>
        <p:nvSpPr>
          <p:cNvPr id="4" name="幻灯片编号占位符 3"/>
          <p:cNvSpPr>
            <a:spLocks noGrp="1"/>
          </p:cNvSpPr>
          <p:nvPr>
            <p:ph type="sldNum" sz="quarter" idx="13"/>
          </p:nvPr>
        </p:nvSpPr>
        <p:spPr/>
        <p:txBody>
          <a:bodyPr/>
          <a:lstStyle/>
          <a:p>
            <a:fld id="{33D6DA08-2198-194F-8B57-C883F3E47026}" type="slidenum">
              <a:rPr kumimoji="1" lang="zh-CN" altLang="en-US" smtClean="0"/>
              <a:t>23</a:t>
            </a:fld>
            <a:endParaRPr kumimoji="1" lang="zh-CN" altLang="en-US"/>
          </a:p>
        </p:txBody>
      </p:sp>
      <p:sp>
        <p:nvSpPr>
          <p:cNvPr id="36" name="圆角矩形 35"/>
          <p:cNvSpPr/>
          <p:nvPr/>
        </p:nvSpPr>
        <p:spPr>
          <a:xfrm>
            <a:off x="4759713" y="4077077"/>
            <a:ext cx="766664" cy="207158"/>
          </a:xfrm>
          <a:prstGeom prst="roundRect">
            <a:avLst/>
          </a:prstGeom>
          <a:solidFill>
            <a:schemeClr val="bg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i="1" dirty="0">
                <a:solidFill>
                  <a:schemeClr val="tx1"/>
                </a:solidFill>
              </a:rPr>
              <a:t>3. IW</a:t>
            </a:r>
            <a:endParaRPr kumimoji="1" lang="zh-CN" altLang="en-US" i="1" dirty="0">
              <a:solidFill>
                <a:schemeClr val="tx1"/>
              </a:solidFill>
            </a:endParaRPr>
          </a:p>
        </p:txBody>
      </p:sp>
      <p:sp>
        <p:nvSpPr>
          <p:cNvPr id="37" name="矩形 36"/>
          <p:cNvSpPr/>
          <p:nvPr/>
        </p:nvSpPr>
        <p:spPr>
          <a:xfrm>
            <a:off x="3038507" y="2905226"/>
            <a:ext cx="2111872"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b="1" i="1" dirty="0"/>
              <a:t>Connection</a:t>
            </a:r>
          </a:p>
          <a:p>
            <a:pPr algn="ctr"/>
            <a:r>
              <a:rPr kumimoji="1" lang="en-US" altLang="zh-CN" b="1" i="1" dirty="0"/>
              <a:t>Manager </a:t>
            </a:r>
            <a:endParaRPr kumimoji="1" lang="zh-CN" altLang="en-US" b="1" i="1" dirty="0"/>
          </a:p>
        </p:txBody>
      </p:sp>
      <p:sp>
        <p:nvSpPr>
          <p:cNvPr id="38" name="磁盘 37"/>
          <p:cNvSpPr/>
          <p:nvPr/>
        </p:nvSpPr>
        <p:spPr>
          <a:xfrm>
            <a:off x="4140540" y="4693374"/>
            <a:ext cx="1200083" cy="581470"/>
          </a:xfrm>
          <a:prstGeom prst="flowChartMagneticDisk">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b="1" i="1" dirty="0">
                <a:solidFill>
                  <a:schemeClr val="tx1"/>
                </a:solidFill>
              </a:rPr>
              <a:t>IW Table</a:t>
            </a:r>
            <a:endParaRPr kumimoji="1" lang="zh-CN" altLang="en-US" b="1" i="1" dirty="0">
              <a:solidFill>
                <a:schemeClr val="tx1"/>
              </a:solidFill>
            </a:endParaRPr>
          </a:p>
        </p:txBody>
      </p:sp>
      <p:sp>
        <p:nvSpPr>
          <p:cNvPr id="39" name="矩形 38"/>
          <p:cNvSpPr/>
          <p:nvPr/>
        </p:nvSpPr>
        <p:spPr>
          <a:xfrm>
            <a:off x="7135300" y="2912470"/>
            <a:ext cx="2111872"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b="1" i="1" dirty="0"/>
              <a:t>Data</a:t>
            </a:r>
          </a:p>
          <a:p>
            <a:pPr algn="ctr"/>
            <a:r>
              <a:rPr kumimoji="1" lang="en-US" altLang="zh-CN" b="1" i="1" dirty="0"/>
              <a:t>Collector </a:t>
            </a:r>
            <a:endParaRPr kumimoji="1" lang="zh-CN" altLang="en-US" b="1" i="1" dirty="0"/>
          </a:p>
        </p:txBody>
      </p:sp>
      <p:cxnSp>
        <p:nvCxnSpPr>
          <p:cNvPr id="40" name="直线箭头连接符 39"/>
          <p:cNvCxnSpPr/>
          <p:nvPr/>
        </p:nvCxnSpPr>
        <p:spPr>
          <a:xfrm>
            <a:off x="4361278" y="2111911"/>
            <a:ext cx="6688" cy="793315"/>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41" name="直线箭头连接符 40"/>
          <p:cNvCxnSpPr/>
          <p:nvPr/>
        </p:nvCxnSpPr>
        <p:spPr>
          <a:xfrm flipV="1">
            <a:off x="3691058" y="2111911"/>
            <a:ext cx="0" cy="793316"/>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cxnSp>
        <p:nvCxnSpPr>
          <p:cNvPr id="42" name="直线箭头连接符 41"/>
          <p:cNvCxnSpPr/>
          <p:nvPr/>
        </p:nvCxnSpPr>
        <p:spPr>
          <a:xfrm flipV="1">
            <a:off x="4884329" y="3501319"/>
            <a:ext cx="10490" cy="1229639"/>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sp>
        <p:nvSpPr>
          <p:cNvPr id="43" name="矩形 42"/>
          <p:cNvSpPr/>
          <p:nvPr/>
        </p:nvSpPr>
        <p:spPr>
          <a:xfrm>
            <a:off x="7151054" y="4982406"/>
            <a:ext cx="2081881" cy="681503"/>
          </a:xfrm>
          <a:prstGeom prst="rect">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b="1" i="1" dirty="0">
                <a:solidFill>
                  <a:schemeClr val="tx1"/>
                </a:solidFill>
              </a:rPr>
              <a:t>Reinforcement Learning </a:t>
            </a:r>
          </a:p>
        </p:txBody>
      </p:sp>
      <p:sp>
        <p:nvSpPr>
          <p:cNvPr id="44" name="文本框 43"/>
          <p:cNvSpPr txBox="1"/>
          <p:nvPr/>
        </p:nvSpPr>
        <p:spPr>
          <a:xfrm>
            <a:off x="4290602" y="2158757"/>
            <a:ext cx="1290674" cy="369332"/>
          </a:xfrm>
          <a:prstGeom prst="rect">
            <a:avLst/>
          </a:prstGeom>
          <a:noFill/>
        </p:spPr>
        <p:txBody>
          <a:bodyPr wrap="none" rtlCol="0">
            <a:spAutoFit/>
          </a:bodyPr>
          <a:lstStyle/>
          <a:p>
            <a:pPr marL="342900" indent="-342900" algn="ctr">
              <a:buAutoNum type="arabicPeriod"/>
            </a:pPr>
            <a:r>
              <a:rPr kumimoji="1" lang="en-US" altLang="zh-CN" dirty="0"/>
              <a:t>Request</a:t>
            </a:r>
            <a:endParaRPr kumimoji="1" lang="zh-CN" altLang="en-US" dirty="0"/>
          </a:p>
        </p:txBody>
      </p:sp>
      <p:sp>
        <p:nvSpPr>
          <p:cNvPr id="45" name="文本框 44"/>
          <p:cNvSpPr txBox="1"/>
          <p:nvPr/>
        </p:nvSpPr>
        <p:spPr>
          <a:xfrm>
            <a:off x="2464573" y="2154871"/>
            <a:ext cx="1362168" cy="646331"/>
          </a:xfrm>
          <a:prstGeom prst="rect">
            <a:avLst/>
          </a:prstGeom>
          <a:noFill/>
        </p:spPr>
        <p:txBody>
          <a:bodyPr wrap="none" rtlCol="0">
            <a:spAutoFit/>
          </a:bodyPr>
          <a:lstStyle/>
          <a:p>
            <a:r>
              <a:rPr kumimoji="1" lang="en-US" altLang="zh-CN" dirty="0"/>
              <a:t>4. Response </a:t>
            </a:r>
          </a:p>
          <a:p>
            <a:pPr algn="ctr"/>
            <a:endParaRPr kumimoji="1" lang="zh-CN" altLang="en-US" dirty="0"/>
          </a:p>
        </p:txBody>
      </p:sp>
      <p:cxnSp>
        <p:nvCxnSpPr>
          <p:cNvPr id="46" name="直线箭头连接符 45"/>
          <p:cNvCxnSpPr>
            <a:endCxn id="43" idx="1"/>
          </p:cNvCxnSpPr>
          <p:nvPr/>
        </p:nvCxnSpPr>
        <p:spPr>
          <a:xfrm>
            <a:off x="5176883" y="3210026"/>
            <a:ext cx="1958417" cy="724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7" name="圆角矩形 46"/>
          <p:cNvSpPr/>
          <p:nvPr/>
        </p:nvSpPr>
        <p:spPr>
          <a:xfrm>
            <a:off x="3038507" y="1610382"/>
            <a:ext cx="1951394" cy="50152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b="1" dirty="0"/>
              <a:t>User</a:t>
            </a:r>
            <a:endParaRPr kumimoji="1" lang="zh-CN" altLang="en-US" b="1" dirty="0"/>
          </a:p>
        </p:txBody>
      </p:sp>
      <p:cxnSp>
        <p:nvCxnSpPr>
          <p:cNvPr id="48" name="直线箭头连接符 47"/>
          <p:cNvCxnSpPr>
            <a:stCxn id="43" idx="2"/>
            <a:endCxn id="49" idx="0"/>
          </p:cNvCxnSpPr>
          <p:nvPr/>
        </p:nvCxnSpPr>
        <p:spPr>
          <a:xfrm>
            <a:off x="8191236" y="3522070"/>
            <a:ext cx="759" cy="1460336"/>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sp>
        <p:nvSpPr>
          <p:cNvPr id="49" name="矩形 48"/>
          <p:cNvSpPr/>
          <p:nvPr/>
        </p:nvSpPr>
        <p:spPr>
          <a:xfrm>
            <a:off x="2823937" y="2773035"/>
            <a:ext cx="2561283" cy="2965411"/>
          </a:xfrm>
          <a:prstGeom prst="rect">
            <a:avLst/>
          </a:prstGeom>
          <a:noFill/>
          <a:ln w="28575">
            <a:solidFill>
              <a:schemeClr val="bg1">
                <a:lumMod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50" name="文本框 49"/>
          <p:cNvSpPr txBox="1"/>
          <p:nvPr/>
        </p:nvSpPr>
        <p:spPr>
          <a:xfrm>
            <a:off x="3145657" y="5738446"/>
            <a:ext cx="1897571" cy="400110"/>
          </a:xfrm>
          <a:prstGeom prst="rect">
            <a:avLst/>
          </a:prstGeom>
          <a:noFill/>
        </p:spPr>
        <p:txBody>
          <a:bodyPr wrap="none" rtlCol="0">
            <a:spAutoFit/>
          </a:bodyPr>
          <a:lstStyle/>
          <a:p>
            <a:r>
              <a:rPr kumimoji="1" lang="en-US" altLang="zh-CN" sz="2000" b="1" dirty="0"/>
              <a:t>Frontend Server</a:t>
            </a:r>
            <a:endParaRPr kumimoji="1" lang="zh-CN" altLang="en-US" sz="2000" b="1" dirty="0"/>
          </a:p>
        </p:txBody>
      </p:sp>
      <p:sp>
        <p:nvSpPr>
          <p:cNvPr id="51" name="矩形 50"/>
          <p:cNvSpPr/>
          <p:nvPr/>
        </p:nvSpPr>
        <p:spPr>
          <a:xfrm>
            <a:off x="6969868" y="2773035"/>
            <a:ext cx="2554775" cy="2965411"/>
          </a:xfrm>
          <a:prstGeom prst="rect">
            <a:avLst/>
          </a:prstGeom>
          <a:noFill/>
          <a:ln w="28575">
            <a:solidFill>
              <a:schemeClr val="bg1">
                <a:lumMod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52" name="文本框 51"/>
          <p:cNvSpPr txBox="1"/>
          <p:nvPr/>
        </p:nvSpPr>
        <p:spPr>
          <a:xfrm>
            <a:off x="7323583" y="5738446"/>
            <a:ext cx="1736822" cy="400110"/>
          </a:xfrm>
          <a:prstGeom prst="rect">
            <a:avLst/>
          </a:prstGeom>
          <a:noFill/>
        </p:spPr>
        <p:txBody>
          <a:bodyPr wrap="none" rtlCol="0">
            <a:spAutoFit/>
          </a:bodyPr>
          <a:lstStyle/>
          <a:p>
            <a:r>
              <a:rPr kumimoji="1" lang="en-US" altLang="zh-CN" sz="2000" b="1" dirty="0"/>
              <a:t>Control Center</a:t>
            </a:r>
            <a:endParaRPr kumimoji="1" lang="zh-CN" altLang="en-US" sz="2000" b="1" dirty="0"/>
          </a:p>
        </p:txBody>
      </p:sp>
      <p:sp>
        <p:nvSpPr>
          <p:cNvPr id="53" name="文本框 52"/>
          <p:cNvSpPr txBox="1"/>
          <p:nvPr/>
        </p:nvSpPr>
        <p:spPr>
          <a:xfrm>
            <a:off x="5329900" y="2894104"/>
            <a:ext cx="1652381" cy="646331"/>
          </a:xfrm>
          <a:prstGeom prst="rect">
            <a:avLst/>
          </a:prstGeom>
          <a:noFill/>
        </p:spPr>
        <p:txBody>
          <a:bodyPr wrap="square" rtlCol="0">
            <a:spAutoFit/>
          </a:bodyPr>
          <a:lstStyle/>
          <a:p>
            <a:pPr algn="ctr"/>
            <a:r>
              <a:rPr kumimoji="1" lang="en-US" altLang="zh-CN" dirty="0"/>
              <a:t>5. Performance data</a:t>
            </a:r>
            <a:endParaRPr kumimoji="1" lang="zh-CN" altLang="en-US" dirty="0"/>
          </a:p>
        </p:txBody>
      </p:sp>
      <p:sp>
        <p:nvSpPr>
          <p:cNvPr id="54" name="矩形 53"/>
          <p:cNvSpPr/>
          <p:nvPr/>
        </p:nvSpPr>
        <p:spPr>
          <a:xfrm>
            <a:off x="8134326" y="3939759"/>
            <a:ext cx="1390317" cy="369332"/>
          </a:xfrm>
          <a:prstGeom prst="rect">
            <a:avLst/>
          </a:prstGeom>
        </p:spPr>
        <p:txBody>
          <a:bodyPr wrap="none">
            <a:spAutoFit/>
          </a:bodyPr>
          <a:lstStyle/>
          <a:p>
            <a:pPr algn="ctr"/>
            <a:r>
              <a:rPr kumimoji="1" lang="en-US" altLang="zh-CN" dirty="0"/>
              <a:t>6. Fresh data</a:t>
            </a:r>
            <a:endParaRPr kumimoji="1" lang="zh-CN" altLang="en-US" dirty="0"/>
          </a:p>
        </p:txBody>
      </p:sp>
      <p:sp>
        <p:nvSpPr>
          <p:cNvPr id="55" name="矩形 54"/>
          <p:cNvSpPr/>
          <p:nvPr/>
        </p:nvSpPr>
        <p:spPr>
          <a:xfrm>
            <a:off x="5636825" y="5198853"/>
            <a:ext cx="1101776" cy="369332"/>
          </a:xfrm>
          <a:prstGeom prst="rect">
            <a:avLst/>
          </a:prstGeom>
        </p:spPr>
        <p:txBody>
          <a:bodyPr wrap="none">
            <a:spAutoFit/>
          </a:bodyPr>
          <a:lstStyle/>
          <a:p>
            <a:pPr algn="ctr"/>
            <a:r>
              <a:rPr kumimoji="1" lang="en-US" altLang="zh-CN" dirty="0"/>
              <a:t>7. Update</a:t>
            </a:r>
            <a:endParaRPr kumimoji="1" lang="zh-CN" altLang="en-US" dirty="0"/>
          </a:p>
        </p:txBody>
      </p:sp>
      <p:sp>
        <p:nvSpPr>
          <p:cNvPr id="56" name="磁盘 55"/>
          <p:cNvSpPr/>
          <p:nvPr/>
        </p:nvSpPr>
        <p:spPr>
          <a:xfrm>
            <a:off x="2894359" y="4702696"/>
            <a:ext cx="1200083" cy="608841"/>
          </a:xfrm>
          <a:prstGeom prst="flowChartMagneticDisk">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b="1" i="1" dirty="0">
                <a:solidFill>
                  <a:schemeClr val="tx1"/>
                </a:solidFill>
              </a:rPr>
              <a:t>Neural Network </a:t>
            </a:r>
            <a:endParaRPr kumimoji="1" lang="zh-CN" altLang="en-US" b="1" i="1" dirty="0">
              <a:solidFill>
                <a:schemeClr val="tx1"/>
              </a:solidFill>
            </a:endParaRPr>
          </a:p>
        </p:txBody>
      </p:sp>
      <p:cxnSp>
        <p:nvCxnSpPr>
          <p:cNvPr id="57" name="直线箭头连接符 56"/>
          <p:cNvCxnSpPr/>
          <p:nvPr/>
        </p:nvCxnSpPr>
        <p:spPr>
          <a:xfrm flipV="1">
            <a:off x="3375990" y="3532591"/>
            <a:ext cx="10490" cy="1229639"/>
          </a:xfrm>
          <a:prstGeom prst="straightConnector1">
            <a:avLst/>
          </a:prstGeom>
          <a:ln>
            <a:tailEnd type="arrow" w="lg" len="lg"/>
          </a:ln>
        </p:spPr>
        <p:style>
          <a:lnRef idx="3">
            <a:schemeClr val="dk1"/>
          </a:lnRef>
          <a:fillRef idx="0">
            <a:schemeClr val="dk1"/>
          </a:fillRef>
          <a:effectRef idx="2">
            <a:schemeClr val="dk1"/>
          </a:effectRef>
          <a:fontRef idx="minor">
            <a:schemeClr val="tx1"/>
          </a:fontRef>
        </p:style>
      </p:cxnSp>
      <p:sp>
        <p:nvSpPr>
          <p:cNvPr id="58" name="文本框 57"/>
          <p:cNvSpPr txBox="1"/>
          <p:nvPr/>
        </p:nvSpPr>
        <p:spPr>
          <a:xfrm>
            <a:off x="3449701" y="3570320"/>
            <a:ext cx="1154482" cy="369332"/>
          </a:xfrm>
          <a:prstGeom prst="rect">
            <a:avLst/>
          </a:prstGeom>
          <a:noFill/>
        </p:spPr>
        <p:txBody>
          <a:bodyPr wrap="none" rtlCol="0">
            <a:spAutoFit/>
          </a:bodyPr>
          <a:lstStyle/>
          <a:p>
            <a:pPr algn="ctr"/>
            <a:r>
              <a:rPr kumimoji="1" lang="en-US" altLang="zh-CN" dirty="0"/>
              <a:t>2. Look up</a:t>
            </a:r>
          </a:p>
        </p:txBody>
      </p:sp>
      <p:cxnSp>
        <p:nvCxnSpPr>
          <p:cNvPr id="59" name="肘形连接符 58"/>
          <p:cNvCxnSpPr/>
          <p:nvPr/>
        </p:nvCxnSpPr>
        <p:spPr>
          <a:xfrm rot="16200000" flipH="1">
            <a:off x="3828238" y="3781030"/>
            <a:ext cx="1178548" cy="646139"/>
          </a:xfrm>
          <a:prstGeom prst="bentConnector3">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60" name="肘形连接符 59"/>
          <p:cNvCxnSpPr>
            <a:stCxn id="41" idx="2"/>
            <a:endCxn id="63" idx="1"/>
          </p:cNvCxnSpPr>
          <p:nvPr/>
        </p:nvCxnSpPr>
        <p:spPr>
          <a:xfrm rot="5400000">
            <a:off x="3200487" y="3808740"/>
            <a:ext cx="1187870" cy="600042"/>
          </a:xfrm>
          <a:prstGeom prst="bentConnector3">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61" name="文本框 60"/>
          <p:cNvSpPr txBox="1"/>
          <p:nvPr/>
        </p:nvSpPr>
        <p:spPr>
          <a:xfrm>
            <a:off x="4406077" y="4030462"/>
            <a:ext cx="341760" cy="338554"/>
          </a:xfrm>
          <a:prstGeom prst="rect">
            <a:avLst/>
          </a:prstGeom>
          <a:noFill/>
        </p:spPr>
        <p:txBody>
          <a:bodyPr wrap="none" rtlCol="0">
            <a:spAutoFit/>
          </a:bodyPr>
          <a:lstStyle/>
          <a:p>
            <a:r>
              <a:rPr lang="en-US" altLang="zh-CN" sz="1600" i="1" dirty="0"/>
              <a:t>IP</a:t>
            </a:r>
            <a:endParaRPr lang="zh-CN" altLang="en-US" sz="1600" i="1" dirty="0"/>
          </a:p>
        </p:txBody>
      </p:sp>
      <p:sp>
        <p:nvSpPr>
          <p:cNvPr id="62" name="文本框 61"/>
          <p:cNvSpPr txBox="1"/>
          <p:nvPr/>
        </p:nvSpPr>
        <p:spPr>
          <a:xfrm>
            <a:off x="3473108" y="4038520"/>
            <a:ext cx="614079" cy="338554"/>
          </a:xfrm>
          <a:prstGeom prst="rect">
            <a:avLst/>
          </a:prstGeom>
          <a:noFill/>
        </p:spPr>
        <p:txBody>
          <a:bodyPr wrap="none" rtlCol="0">
            <a:spAutoFit/>
          </a:bodyPr>
          <a:lstStyle/>
          <a:p>
            <a:r>
              <a:rPr lang="en-US" altLang="zh-CN" sz="1600" i="1" dirty="0"/>
              <a:t>State</a:t>
            </a:r>
            <a:endParaRPr lang="zh-CN" altLang="en-US" sz="1600" i="1" dirty="0"/>
          </a:p>
        </p:txBody>
      </p:sp>
      <p:sp>
        <p:nvSpPr>
          <p:cNvPr id="63" name="圆角矩形 62"/>
          <p:cNvSpPr/>
          <p:nvPr/>
        </p:nvSpPr>
        <p:spPr>
          <a:xfrm>
            <a:off x="2740841" y="4104218"/>
            <a:ext cx="766664" cy="207158"/>
          </a:xfrm>
          <a:prstGeom prst="round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i="1" dirty="0">
                <a:solidFill>
                  <a:schemeClr val="tx1"/>
                </a:solidFill>
              </a:rPr>
              <a:t>3. CC</a:t>
            </a:r>
            <a:endParaRPr kumimoji="1" lang="zh-CN" altLang="en-US" i="1" dirty="0">
              <a:solidFill>
                <a:schemeClr val="tx1"/>
              </a:solidFill>
            </a:endParaRPr>
          </a:p>
        </p:txBody>
      </p:sp>
      <p:cxnSp>
        <p:nvCxnSpPr>
          <p:cNvPr id="64" name="肘形连接符 63"/>
          <p:cNvCxnSpPr>
            <a:endCxn id="42" idx="3"/>
          </p:cNvCxnSpPr>
          <p:nvPr/>
        </p:nvCxnSpPr>
        <p:spPr>
          <a:xfrm rot="10800000">
            <a:off x="4740582" y="5274844"/>
            <a:ext cx="2394718" cy="244946"/>
          </a:xfrm>
          <a:prstGeom prst="bentConnector2">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65" name="肘形连接符 64"/>
          <p:cNvCxnSpPr>
            <a:endCxn id="63" idx="3"/>
          </p:cNvCxnSpPr>
          <p:nvPr/>
        </p:nvCxnSpPr>
        <p:spPr>
          <a:xfrm rot="10800000">
            <a:off x="3494402" y="5311538"/>
            <a:ext cx="3656653" cy="208253"/>
          </a:xfrm>
          <a:prstGeom prst="bentConnector2">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372148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Evaluation for IW configuration</a:t>
            </a:r>
            <a:endParaRPr kumimoji="1" lang="zh-CN" altLang="en-US" dirty="0"/>
          </a:p>
        </p:txBody>
      </p:sp>
      <p:sp>
        <p:nvSpPr>
          <p:cNvPr id="3" name="内容占位符 2"/>
          <p:cNvSpPr>
            <a:spLocks noGrp="1"/>
          </p:cNvSpPr>
          <p:nvPr>
            <p:ph idx="1"/>
          </p:nvPr>
        </p:nvSpPr>
        <p:spPr/>
        <p:txBody>
          <a:bodyPr/>
          <a:lstStyle/>
          <a:p>
            <a:r>
              <a:rPr kumimoji="1" lang="en-US" altLang="zh-CN" sz="2400" b="1" dirty="0"/>
              <a:t>Online</a:t>
            </a:r>
            <a:r>
              <a:rPr kumimoji="1" lang="zh-CN" altLang="en-US" sz="2400" b="1" dirty="0"/>
              <a:t> </a:t>
            </a:r>
            <a:r>
              <a:rPr kumimoji="1" lang="en-US" altLang="zh-CN" sz="2400" b="1" dirty="0"/>
              <a:t>experiment:</a:t>
            </a:r>
            <a:endParaRPr kumimoji="1" lang="zh-CN" altLang="en-US" sz="2400" b="1" dirty="0"/>
          </a:p>
          <a:p>
            <a:pPr lvl="1"/>
            <a:r>
              <a:rPr kumimoji="1" lang="en-US" altLang="zh-CN" dirty="0"/>
              <a:t>TCP-RL can continuously bring about </a:t>
            </a:r>
            <a:r>
              <a:rPr kumimoji="1" lang="en-US" altLang="zh-CN" b="1" dirty="0">
                <a:solidFill>
                  <a:srgbClr val="C00000"/>
                </a:solidFill>
              </a:rPr>
              <a:t>23% improvement</a:t>
            </a:r>
            <a:r>
              <a:rPr kumimoji="1" lang="en-US" altLang="zh-CN" dirty="0"/>
              <a:t> of the average response time.</a:t>
            </a:r>
            <a:endParaRPr kumimoji="1" lang="en-US" altLang="zh-CN" b="1" dirty="0"/>
          </a:p>
          <a:p>
            <a:pPr marL="457200" lvl="1" indent="0">
              <a:buNone/>
            </a:pPr>
            <a:endParaRPr kumimoji="1" lang="en-US" altLang="zh-CN" b="1" dirty="0"/>
          </a:p>
          <a:p>
            <a:pPr marL="457200" lvl="1" indent="0">
              <a:buNone/>
            </a:pPr>
            <a:endParaRPr kumimoji="1" lang="en-US" altLang="zh-CN" b="1" dirty="0"/>
          </a:p>
          <a:p>
            <a:pPr marL="457200" lvl="1" indent="0">
              <a:buNone/>
            </a:pPr>
            <a:endParaRPr kumimoji="1" lang="en-US" altLang="zh-CN" b="1" dirty="0"/>
          </a:p>
          <a:p>
            <a:pPr marL="457200" lvl="1" indent="0">
              <a:buNone/>
            </a:pPr>
            <a:endParaRPr kumimoji="1" lang="en-US" altLang="zh-CN" b="1" dirty="0"/>
          </a:p>
          <a:p>
            <a:pPr marL="457200" lvl="1" indent="0">
              <a:buNone/>
            </a:pPr>
            <a:endParaRPr kumimoji="1" lang="en-US" altLang="zh-CN" b="1" dirty="0"/>
          </a:p>
          <a:p>
            <a:r>
              <a:rPr kumimoji="1" lang="en-US" altLang="zh-CN" sz="2400" b="1" dirty="0" err="1"/>
              <a:t>Testbed</a:t>
            </a:r>
            <a:r>
              <a:rPr kumimoji="1" lang="zh-CN" altLang="en-US" sz="2400" b="1" dirty="0"/>
              <a:t> </a:t>
            </a:r>
            <a:r>
              <a:rPr kumimoji="1" lang="en-US" altLang="zh-CN" sz="2400" b="1" dirty="0"/>
              <a:t>experiment:</a:t>
            </a:r>
            <a:endParaRPr kumimoji="1" lang="zh-CN" altLang="en-US" sz="2400" b="1" dirty="0"/>
          </a:p>
          <a:p>
            <a:pPr lvl="1"/>
            <a:r>
              <a:rPr kumimoji="1" lang="en-US" altLang="zh-CN" dirty="0"/>
              <a:t>Both user grouping and reinforcement learning can help improve the network performance by </a:t>
            </a:r>
            <a:r>
              <a:rPr kumimoji="1" lang="en-US" altLang="zh-CN" b="1" dirty="0">
                <a:solidFill>
                  <a:srgbClr val="C00000"/>
                </a:solidFill>
              </a:rPr>
              <a:t>29%</a:t>
            </a:r>
            <a:r>
              <a:rPr kumimoji="1" lang="en-US" altLang="zh-CN" dirty="0"/>
              <a:t>.</a:t>
            </a:r>
          </a:p>
          <a:p>
            <a:pPr lvl="1"/>
            <a:r>
              <a:rPr kumimoji="1" lang="en-US" altLang="zh-CN" dirty="0"/>
              <a:t>Directly using a aggressive IW is a bad choice.</a:t>
            </a:r>
          </a:p>
        </p:txBody>
      </p:sp>
      <p:sp>
        <p:nvSpPr>
          <p:cNvPr id="4" name="幻灯片编号占位符 3"/>
          <p:cNvSpPr>
            <a:spLocks noGrp="1"/>
          </p:cNvSpPr>
          <p:nvPr>
            <p:ph type="sldNum" sz="quarter" idx="13"/>
          </p:nvPr>
        </p:nvSpPr>
        <p:spPr/>
        <p:txBody>
          <a:bodyPr/>
          <a:lstStyle/>
          <a:p>
            <a:fld id="{33D6DA08-2198-194F-8B57-C883F3E47026}" type="slidenum">
              <a:rPr kumimoji="1" lang="zh-CN" altLang="en-US" smtClean="0"/>
              <a:t>24</a:t>
            </a:fld>
            <a:endParaRPr kumimoji="1" lang="zh-CN" altLang="en-US"/>
          </a:p>
        </p:txBody>
      </p:sp>
      <p:pic>
        <p:nvPicPr>
          <p:cNvPr id="5" name="图片 4"/>
          <p:cNvPicPr>
            <a:picLocks noChangeAspect="1"/>
          </p:cNvPicPr>
          <p:nvPr/>
        </p:nvPicPr>
        <p:blipFill rotWithShape="1">
          <a:blip r:embed="rId3" cstate="print">
            <a:extLst>
              <a:ext uri="{28A0092B-C50C-407E-A947-70E740481C1C}">
                <a14:useLocalDpi xmlns:a14="http://schemas.microsoft.com/office/drawing/2010/main"/>
              </a:ext>
            </a:extLst>
          </a:blip>
          <a:srcRect b="-2448"/>
          <a:stretch/>
        </p:blipFill>
        <p:spPr>
          <a:xfrm>
            <a:off x="2523068" y="2302933"/>
            <a:ext cx="1525366" cy="2099733"/>
          </a:xfrm>
          <a:prstGeom prst="rect">
            <a:avLst/>
          </a:prstGeom>
        </p:spPr>
      </p:pic>
      <p:pic>
        <p:nvPicPr>
          <p:cNvPr id="6" name="图片 5"/>
          <p:cNvPicPr>
            <a:picLocks noChangeAspect="1"/>
          </p:cNvPicPr>
          <p:nvPr/>
        </p:nvPicPr>
        <p:blipFill>
          <a:blip r:embed="rId4"/>
          <a:stretch>
            <a:fillRect/>
          </a:stretch>
        </p:blipFill>
        <p:spPr>
          <a:xfrm>
            <a:off x="8210111" y="2570540"/>
            <a:ext cx="2356289" cy="2154856"/>
          </a:xfrm>
          <a:prstGeom prst="rect">
            <a:avLst/>
          </a:prstGeom>
        </p:spPr>
      </p:pic>
    </p:spTree>
    <p:extLst>
      <p:ext uri="{BB962C8B-B14F-4D97-AF65-F5344CB8AC3E}">
        <p14:creationId xmlns:p14="http://schemas.microsoft.com/office/powerpoint/2010/main" val="797715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501866" y="3027564"/>
            <a:ext cx="5105400" cy="2171700"/>
          </a:xfrm>
          <a:prstGeom prst="rect">
            <a:avLst/>
          </a:prstGeom>
        </p:spPr>
      </p:pic>
      <p:sp>
        <p:nvSpPr>
          <p:cNvPr id="2" name="文本占位符 1"/>
          <p:cNvSpPr>
            <a:spLocks noGrp="1"/>
          </p:cNvSpPr>
          <p:nvPr>
            <p:ph type="body" sz="quarter" idx="10"/>
          </p:nvPr>
        </p:nvSpPr>
        <p:spPr/>
        <p:txBody>
          <a:bodyPr/>
          <a:lstStyle/>
          <a:p>
            <a:r>
              <a:rPr kumimoji="1" lang="en-US" altLang="zh-CN" dirty="0"/>
              <a:t>Evaluation for IW Configuration</a:t>
            </a:r>
            <a:endParaRPr kumimoji="1" lang="zh-CN" altLang="en-US" dirty="0"/>
          </a:p>
        </p:txBody>
      </p:sp>
      <p:sp>
        <p:nvSpPr>
          <p:cNvPr id="4" name="幻灯片编号占位符 3"/>
          <p:cNvSpPr>
            <a:spLocks noGrp="1"/>
          </p:cNvSpPr>
          <p:nvPr>
            <p:ph type="sldNum" sz="quarter" idx="13"/>
          </p:nvPr>
        </p:nvSpPr>
        <p:spPr/>
        <p:txBody>
          <a:bodyPr/>
          <a:lstStyle/>
          <a:p>
            <a:fld id="{33D6DA08-2198-194F-8B57-C883F3E47026}" type="slidenum">
              <a:rPr kumimoji="1" lang="zh-CN" altLang="en-US" smtClean="0"/>
              <a:t>25</a:t>
            </a:fld>
            <a:endParaRPr kumimoji="1" lang="zh-CN" altLang="en-US"/>
          </a:p>
        </p:txBody>
      </p:sp>
      <p:sp>
        <p:nvSpPr>
          <p:cNvPr id="5" name="下箭头 4"/>
          <p:cNvSpPr/>
          <p:nvPr/>
        </p:nvSpPr>
        <p:spPr>
          <a:xfrm rot="2723054" flipV="1">
            <a:off x="2309763" y="3795026"/>
            <a:ext cx="140613" cy="465725"/>
          </a:xfrm>
          <a:prstGeom prst="down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594147" y="4272263"/>
            <a:ext cx="2589291" cy="307777"/>
          </a:xfrm>
          <a:prstGeom prst="rect">
            <a:avLst/>
          </a:prstGeom>
          <a:noFill/>
        </p:spPr>
        <p:txBody>
          <a:bodyPr wrap="square" rtlCol="0">
            <a:spAutoFit/>
          </a:bodyPr>
          <a:lstStyle/>
          <a:p>
            <a:r>
              <a:rPr lang="en-US" altLang="zh-CN" sz="1400" dirty="0">
                <a:solidFill>
                  <a:srgbClr val="C00000"/>
                </a:solidFill>
              </a:rPr>
              <a:t>Begin A/B Testing</a:t>
            </a:r>
            <a:endParaRPr lang="zh-CN" altLang="en-US" sz="1400" dirty="0">
              <a:solidFill>
                <a:srgbClr val="C00000"/>
              </a:solidFill>
            </a:endParaRPr>
          </a:p>
        </p:txBody>
      </p:sp>
      <p:pic>
        <p:nvPicPr>
          <p:cNvPr id="7" name="图片 6"/>
          <p:cNvPicPr>
            <a:picLocks noChangeAspect="1"/>
          </p:cNvPicPr>
          <p:nvPr/>
        </p:nvPicPr>
        <p:blipFill>
          <a:blip r:embed="rId4"/>
          <a:stretch>
            <a:fillRect/>
          </a:stretch>
        </p:blipFill>
        <p:spPr>
          <a:xfrm>
            <a:off x="5567872" y="3092544"/>
            <a:ext cx="6087326" cy="2477799"/>
          </a:xfrm>
          <a:prstGeom prst="rect">
            <a:avLst/>
          </a:prstGeom>
        </p:spPr>
      </p:pic>
      <p:sp>
        <p:nvSpPr>
          <p:cNvPr id="8" name="矩形 7"/>
          <p:cNvSpPr/>
          <p:nvPr/>
        </p:nvSpPr>
        <p:spPr>
          <a:xfrm>
            <a:off x="6096000" y="5265991"/>
            <a:ext cx="6096000" cy="369332"/>
          </a:xfrm>
          <a:prstGeom prst="rect">
            <a:avLst/>
          </a:prstGeom>
        </p:spPr>
        <p:txBody>
          <a:bodyPr>
            <a:spAutoFit/>
          </a:bodyPr>
          <a:lstStyle/>
          <a:p>
            <a:r>
              <a:rPr lang="en-US" altLang="zh-CN" dirty="0"/>
              <a:t>19 user groups (3 Provinces, 15 </a:t>
            </a:r>
            <a:r>
              <a:rPr lang="en-US" altLang="zh-CN" dirty="0" err="1"/>
              <a:t>Province+ISP</a:t>
            </a:r>
            <a:r>
              <a:rPr lang="en-US" altLang="zh-CN" dirty="0"/>
              <a:t>, 1 Others)</a:t>
            </a:r>
            <a:endParaRPr lang="zh-CN" altLang="en-US" dirty="0"/>
          </a:p>
        </p:txBody>
      </p:sp>
      <p:sp>
        <p:nvSpPr>
          <p:cNvPr id="10" name="矩形 9"/>
          <p:cNvSpPr/>
          <p:nvPr/>
        </p:nvSpPr>
        <p:spPr>
          <a:xfrm>
            <a:off x="541262" y="2208415"/>
            <a:ext cx="5026609" cy="608024"/>
          </a:xfrm>
          <a:prstGeom prst="rect">
            <a:avLst/>
          </a:prstGeom>
          <a:noFill/>
          <a:ln w="38100">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b="1" dirty="0">
                <a:solidFill>
                  <a:schemeClr val="tx1"/>
                </a:solidFill>
              </a:rPr>
              <a:t>Continuously improve overall performance by </a:t>
            </a:r>
            <a:r>
              <a:rPr lang="en-US" altLang="zh-CN" b="1" dirty="0">
                <a:solidFill>
                  <a:srgbClr val="C00000"/>
                </a:solidFill>
              </a:rPr>
              <a:t>23%</a:t>
            </a:r>
            <a:endParaRPr lang="zh-CN" altLang="en-US" b="1" dirty="0">
              <a:solidFill>
                <a:srgbClr val="C00000"/>
              </a:solidFill>
            </a:endParaRPr>
          </a:p>
        </p:txBody>
      </p:sp>
      <p:sp>
        <p:nvSpPr>
          <p:cNvPr id="11" name="下箭头 10"/>
          <p:cNvSpPr/>
          <p:nvPr/>
        </p:nvSpPr>
        <p:spPr>
          <a:xfrm>
            <a:off x="2617790" y="2847215"/>
            <a:ext cx="781397" cy="245329"/>
          </a:xfrm>
          <a:prstGeom prst="downArrow">
            <a:avLst>
              <a:gd name="adj1" fmla="val 50000"/>
              <a:gd name="adj2" fmla="val 567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14302" y="2208415"/>
            <a:ext cx="5658197" cy="608024"/>
          </a:xfrm>
          <a:prstGeom prst="rect">
            <a:avLst/>
          </a:prstGeom>
          <a:noFill/>
          <a:ln w="38100">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b="1" dirty="0">
                <a:solidFill>
                  <a:schemeClr val="tx1"/>
                </a:solidFill>
              </a:rPr>
              <a:t>Each group has </a:t>
            </a:r>
            <a:r>
              <a:rPr lang="en-US" altLang="zh-CN" b="1" dirty="0">
                <a:solidFill>
                  <a:srgbClr val="C00000"/>
                </a:solidFill>
              </a:rPr>
              <a:t>15%~32% </a:t>
            </a:r>
            <a:r>
              <a:rPr lang="en-US" altLang="zh-CN" b="1" dirty="0">
                <a:solidFill>
                  <a:schemeClr val="tx1"/>
                </a:solidFill>
              </a:rPr>
              <a:t>performance improvement.</a:t>
            </a:r>
            <a:endParaRPr lang="zh-CN" altLang="en-US" b="1" dirty="0">
              <a:solidFill>
                <a:srgbClr val="C00000"/>
              </a:solidFill>
            </a:endParaRPr>
          </a:p>
        </p:txBody>
      </p:sp>
      <p:sp>
        <p:nvSpPr>
          <p:cNvPr id="16" name="下箭头 15"/>
          <p:cNvSpPr/>
          <p:nvPr/>
        </p:nvSpPr>
        <p:spPr>
          <a:xfrm>
            <a:off x="8464408" y="2847214"/>
            <a:ext cx="921596" cy="377441"/>
          </a:xfrm>
          <a:prstGeom prst="downArrow">
            <a:avLst>
              <a:gd name="adj1" fmla="val 50000"/>
              <a:gd name="adj2" fmla="val 567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内容占位符 2"/>
          <p:cNvSpPr>
            <a:spLocks noGrp="1"/>
          </p:cNvSpPr>
          <p:nvPr>
            <p:ph idx="1"/>
          </p:nvPr>
        </p:nvSpPr>
        <p:spPr>
          <a:xfrm>
            <a:off x="322288" y="1417851"/>
            <a:ext cx="11367203" cy="4896451"/>
          </a:xfrm>
        </p:spPr>
        <p:txBody>
          <a:bodyPr/>
          <a:lstStyle/>
          <a:p>
            <a:r>
              <a:rPr kumimoji="1" lang="en-US" altLang="zh-CN" sz="2400" b="1" dirty="0"/>
              <a:t>Online</a:t>
            </a:r>
            <a:r>
              <a:rPr kumimoji="1" lang="zh-CN" altLang="en-US" sz="2400" b="1" dirty="0"/>
              <a:t> </a:t>
            </a:r>
            <a:r>
              <a:rPr kumimoji="1" lang="en-US" altLang="zh-CN" sz="2400" b="1" dirty="0"/>
              <a:t>experiment:</a:t>
            </a:r>
            <a:endParaRPr kumimoji="1" lang="zh-CN" altLang="en-US" sz="2400" b="1" dirty="0"/>
          </a:p>
        </p:txBody>
      </p:sp>
    </p:spTree>
    <p:extLst>
      <p:ext uri="{BB962C8B-B14F-4D97-AF65-F5344CB8AC3E}">
        <p14:creationId xmlns:p14="http://schemas.microsoft.com/office/powerpoint/2010/main" val="3782366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16758" y="1854031"/>
            <a:ext cx="3337200" cy="2087632"/>
          </a:xfrm>
          <a:prstGeom prst="rect">
            <a:avLst/>
          </a:prstGeom>
        </p:spPr>
      </p:pic>
      <p:sp>
        <p:nvSpPr>
          <p:cNvPr id="2" name="文本占位符 1"/>
          <p:cNvSpPr>
            <a:spLocks noGrp="1"/>
          </p:cNvSpPr>
          <p:nvPr>
            <p:ph type="body" sz="quarter" idx="10"/>
          </p:nvPr>
        </p:nvSpPr>
        <p:spPr/>
        <p:txBody>
          <a:bodyPr/>
          <a:lstStyle/>
          <a:p>
            <a:r>
              <a:rPr kumimoji="1" lang="en-US" altLang="zh-CN" dirty="0"/>
              <a:t>Evaluation for IW Configuration</a:t>
            </a:r>
            <a:endParaRPr kumimoji="1" lang="zh-CN" altLang="en-US" dirty="0"/>
          </a:p>
        </p:txBody>
      </p:sp>
      <p:sp>
        <p:nvSpPr>
          <p:cNvPr id="3" name="内容占位符 2"/>
          <p:cNvSpPr>
            <a:spLocks noGrp="1"/>
          </p:cNvSpPr>
          <p:nvPr>
            <p:ph idx="1"/>
          </p:nvPr>
        </p:nvSpPr>
        <p:spPr>
          <a:xfrm>
            <a:off x="322289" y="1417851"/>
            <a:ext cx="4394470" cy="4896451"/>
          </a:xfrm>
        </p:spPr>
        <p:txBody>
          <a:bodyPr/>
          <a:lstStyle/>
          <a:p>
            <a:r>
              <a:rPr kumimoji="1" lang="en-US" altLang="zh-CN" sz="2400" b="1" dirty="0"/>
              <a:t>Testbed</a:t>
            </a:r>
            <a:r>
              <a:rPr kumimoji="1" lang="zh-CN" altLang="en-US" sz="2400" b="1" dirty="0"/>
              <a:t> </a:t>
            </a:r>
            <a:r>
              <a:rPr kumimoji="1" lang="en-US" altLang="zh-CN" sz="2400" b="1" dirty="0"/>
              <a:t>experiment:</a:t>
            </a:r>
            <a:endParaRPr lang="en-US" altLang="zh-CN" sz="2400" b="1" dirty="0"/>
          </a:p>
          <a:p>
            <a:pPr lvl="1"/>
            <a:r>
              <a:rPr lang="en-US" altLang="zh-CN" sz="2000" dirty="0"/>
              <a:t>Replay user groups’ 24*hour network condition.  </a:t>
            </a:r>
          </a:p>
          <a:p>
            <a:pPr lvl="1"/>
            <a:r>
              <a:rPr lang="en-US" altLang="zh-CN" sz="2000" dirty="0"/>
              <a:t>5 Schemes:</a:t>
            </a:r>
          </a:p>
          <a:p>
            <a:pPr lvl="2"/>
            <a:r>
              <a:rPr lang="en-US" altLang="zh-CN" sz="1600" dirty="0"/>
              <a:t>TCP-10 </a:t>
            </a:r>
          </a:p>
          <a:p>
            <a:pPr lvl="2"/>
            <a:r>
              <a:rPr lang="en-US" altLang="zh-CN" sz="1600" dirty="0"/>
              <a:t>TCP-200</a:t>
            </a:r>
          </a:p>
          <a:p>
            <a:pPr lvl="2"/>
            <a:r>
              <a:rPr lang="en-US" altLang="zh-CN" sz="1600" i="1" dirty="0"/>
              <a:t>TCP-RL </a:t>
            </a:r>
          </a:p>
          <a:p>
            <a:pPr lvl="2"/>
            <a:r>
              <a:rPr lang="en-US" altLang="zh-CN" sz="1600" i="1" dirty="0"/>
              <a:t>TCP-RL w/o grouping</a:t>
            </a:r>
          </a:p>
          <a:p>
            <a:pPr lvl="2"/>
            <a:r>
              <a:rPr lang="en-US" altLang="zh-CN" sz="1600" dirty="0"/>
              <a:t>Optimal</a:t>
            </a:r>
            <a:endParaRPr lang="zh-CN" altLang="en-US" sz="1600" dirty="0"/>
          </a:p>
        </p:txBody>
      </p:sp>
      <p:sp>
        <p:nvSpPr>
          <p:cNvPr id="13" name="文本框 12"/>
          <p:cNvSpPr txBox="1"/>
          <p:nvPr/>
        </p:nvSpPr>
        <p:spPr>
          <a:xfrm>
            <a:off x="5181439" y="3986981"/>
            <a:ext cx="3649287" cy="307777"/>
          </a:xfrm>
          <a:prstGeom prst="rect">
            <a:avLst/>
          </a:prstGeom>
          <a:noFill/>
        </p:spPr>
        <p:txBody>
          <a:bodyPr wrap="square" rtlCol="0">
            <a:spAutoFit/>
          </a:bodyPr>
          <a:lstStyle/>
          <a:p>
            <a:r>
              <a:rPr lang="en-US" altLang="zh-CN" sz="1400" b="1" dirty="0"/>
              <a:t>Reward = 0.8*</a:t>
            </a:r>
            <a:r>
              <a:rPr lang="en-US" altLang="zh-CN" sz="1400" b="1" dirty="0" err="1"/>
              <a:t>Goodput</a:t>
            </a:r>
            <a:r>
              <a:rPr lang="en-US" altLang="zh-CN" sz="1400" b="1" dirty="0"/>
              <a:t> + 02/RTT</a:t>
            </a:r>
            <a:endParaRPr lang="zh-CN" altLang="en-US" sz="1400" b="1" dirty="0"/>
          </a:p>
        </p:txBody>
      </p:sp>
      <p:sp>
        <p:nvSpPr>
          <p:cNvPr id="14" name="文本框 13"/>
          <p:cNvSpPr txBox="1"/>
          <p:nvPr/>
        </p:nvSpPr>
        <p:spPr>
          <a:xfrm>
            <a:off x="9765322" y="3936764"/>
            <a:ext cx="1065100" cy="307777"/>
          </a:xfrm>
          <a:prstGeom prst="rect">
            <a:avLst/>
          </a:prstGeom>
          <a:noFill/>
        </p:spPr>
        <p:txBody>
          <a:bodyPr wrap="square" rtlCol="0">
            <a:spAutoFit/>
          </a:bodyPr>
          <a:lstStyle/>
          <a:p>
            <a:r>
              <a:rPr lang="en-US" altLang="zh-CN" sz="1400" b="1" dirty="0" err="1"/>
              <a:t>Goodput</a:t>
            </a:r>
            <a:endParaRPr lang="zh-CN" altLang="en-US" sz="1400" b="1" dirty="0"/>
          </a:p>
        </p:txBody>
      </p:sp>
      <p:sp>
        <p:nvSpPr>
          <p:cNvPr id="15" name="文本框 14"/>
          <p:cNvSpPr txBox="1"/>
          <p:nvPr/>
        </p:nvSpPr>
        <p:spPr>
          <a:xfrm>
            <a:off x="6005889" y="6544884"/>
            <a:ext cx="1568618" cy="307777"/>
          </a:xfrm>
          <a:prstGeom prst="rect">
            <a:avLst/>
          </a:prstGeom>
          <a:noFill/>
        </p:spPr>
        <p:txBody>
          <a:bodyPr wrap="square" rtlCol="0">
            <a:spAutoFit/>
          </a:bodyPr>
          <a:lstStyle/>
          <a:p>
            <a:r>
              <a:rPr lang="en-US" altLang="zh-CN" sz="1400" b="1" dirty="0"/>
              <a:t>Response Time</a:t>
            </a:r>
            <a:endParaRPr lang="zh-CN" altLang="en-US" sz="1400" b="1" dirty="0"/>
          </a:p>
        </p:txBody>
      </p:sp>
      <p:sp>
        <p:nvSpPr>
          <p:cNvPr id="16" name="文本框 15"/>
          <p:cNvSpPr txBox="1"/>
          <p:nvPr/>
        </p:nvSpPr>
        <p:spPr>
          <a:xfrm>
            <a:off x="9829736" y="6501975"/>
            <a:ext cx="1065100" cy="307777"/>
          </a:xfrm>
          <a:prstGeom prst="rect">
            <a:avLst/>
          </a:prstGeom>
          <a:noFill/>
        </p:spPr>
        <p:txBody>
          <a:bodyPr wrap="square" rtlCol="0">
            <a:spAutoFit/>
          </a:bodyPr>
          <a:lstStyle/>
          <a:p>
            <a:pPr algn="ctr"/>
            <a:r>
              <a:rPr lang="en-US" altLang="zh-CN" sz="1400" b="1" dirty="0"/>
              <a:t>RTT</a:t>
            </a:r>
            <a:endParaRPr lang="zh-CN" altLang="en-US" sz="1400" b="1" dirty="0"/>
          </a:p>
        </p:txBody>
      </p:sp>
      <p:pic>
        <p:nvPicPr>
          <p:cNvPr id="6" name="图片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370291" y="1879791"/>
            <a:ext cx="3319200" cy="2076372"/>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734758" y="4458530"/>
            <a:ext cx="3319200" cy="2086354"/>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528457" y="4482431"/>
            <a:ext cx="3319200" cy="2088205"/>
          </a:xfrm>
          <a:prstGeom prst="rect">
            <a:avLst/>
          </a:prstGeom>
        </p:spPr>
      </p:pic>
      <p:sp>
        <p:nvSpPr>
          <p:cNvPr id="17" name="矩形标注 16"/>
          <p:cNvSpPr/>
          <p:nvPr/>
        </p:nvSpPr>
        <p:spPr>
          <a:xfrm>
            <a:off x="99047" y="2284416"/>
            <a:ext cx="5509588" cy="622965"/>
          </a:xfrm>
          <a:prstGeom prst="wedgeRectCallout">
            <a:avLst>
              <a:gd name="adj1" fmla="val 58989"/>
              <a:gd name="adj2" fmla="val 346353"/>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tx1"/>
                </a:solidFill>
              </a:rPr>
              <a:t>1. TCP-RL improves average response time by </a:t>
            </a:r>
            <a:r>
              <a:rPr lang="en-US" altLang="zh-CN" b="1" dirty="0">
                <a:solidFill>
                  <a:srgbClr val="C00000"/>
                </a:solidFill>
              </a:rPr>
              <a:t>29%</a:t>
            </a:r>
            <a:endParaRPr lang="zh-CN" altLang="en-US" b="1" dirty="0">
              <a:solidFill>
                <a:srgbClr val="C00000"/>
              </a:solidFill>
            </a:endParaRPr>
          </a:p>
        </p:txBody>
      </p:sp>
    </p:spTree>
    <p:extLst>
      <p:ext uri="{BB962C8B-B14F-4D97-AF65-F5344CB8AC3E}">
        <p14:creationId xmlns:p14="http://schemas.microsoft.com/office/powerpoint/2010/main" val="634701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16758" y="1854031"/>
            <a:ext cx="3337200" cy="2087632"/>
          </a:xfrm>
          <a:prstGeom prst="rect">
            <a:avLst/>
          </a:prstGeom>
        </p:spPr>
      </p:pic>
      <p:sp>
        <p:nvSpPr>
          <p:cNvPr id="2" name="文本占位符 1"/>
          <p:cNvSpPr>
            <a:spLocks noGrp="1"/>
          </p:cNvSpPr>
          <p:nvPr>
            <p:ph type="body" sz="quarter" idx="10"/>
          </p:nvPr>
        </p:nvSpPr>
        <p:spPr/>
        <p:txBody>
          <a:bodyPr/>
          <a:lstStyle/>
          <a:p>
            <a:r>
              <a:rPr kumimoji="1" lang="en-US" altLang="zh-CN" dirty="0"/>
              <a:t>Evaluation for IW Configuration</a:t>
            </a:r>
            <a:endParaRPr kumimoji="1" lang="zh-CN" altLang="en-US" dirty="0"/>
          </a:p>
        </p:txBody>
      </p:sp>
      <p:sp>
        <p:nvSpPr>
          <p:cNvPr id="3" name="内容占位符 2"/>
          <p:cNvSpPr>
            <a:spLocks noGrp="1"/>
          </p:cNvSpPr>
          <p:nvPr>
            <p:ph idx="1"/>
          </p:nvPr>
        </p:nvSpPr>
        <p:spPr>
          <a:xfrm>
            <a:off x="322289" y="1417851"/>
            <a:ext cx="4394470" cy="4896451"/>
          </a:xfrm>
        </p:spPr>
        <p:txBody>
          <a:bodyPr/>
          <a:lstStyle/>
          <a:p>
            <a:r>
              <a:rPr kumimoji="1" lang="en-US" altLang="zh-CN" sz="2400" b="1" dirty="0"/>
              <a:t>Testbed</a:t>
            </a:r>
            <a:r>
              <a:rPr kumimoji="1" lang="zh-CN" altLang="en-US" sz="2400" b="1" dirty="0"/>
              <a:t> </a:t>
            </a:r>
            <a:r>
              <a:rPr kumimoji="1" lang="en-US" altLang="zh-CN" sz="2400" b="1" dirty="0"/>
              <a:t>experiment:</a:t>
            </a:r>
            <a:endParaRPr lang="en-US" altLang="zh-CN" sz="2400" b="1" dirty="0"/>
          </a:p>
          <a:p>
            <a:pPr lvl="1"/>
            <a:r>
              <a:rPr lang="en-US" altLang="zh-CN" sz="2000" dirty="0"/>
              <a:t>Replay user groups’ 24*hour network condition.  </a:t>
            </a:r>
          </a:p>
          <a:p>
            <a:pPr lvl="1"/>
            <a:r>
              <a:rPr lang="en-US" altLang="zh-CN" sz="2000" dirty="0"/>
              <a:t>5 Schemes:</a:t>
            </a:r>
          </a:p>
          <a:p>
            <a:pPr lvl="2"/>
            <a:r>
              <a:rPr lang="en-US" altLang="zh-CN" sz="1600" dirty="0"/>
              <a:t>TCP-10 </a:t>
            </a:r>
          </a:p>
          <a:p>
            <a:pPr lvl="2"/>
            <a:r>
              <a:rPr lang="en-US" altLang="zh-CN" sz="1600" dirty="0"/>
              <a:t>TCP-200</a:t>
            </a:r>
          </a:p>
          <a:p>
            <a:pPr lvl="2"/>
            <a:r>
              <a:rPr lang="en-US" altLang="zh-CN" sz="1600" i="1" dirty="0"/>
              <a:t>TCP-RL </a:t>
            </a:r>
          </a:p>
          <a:p>
            <a:pPr lvl="2"/>
            <a:r>
              <a:rPr lang="en-US" altLang="zh-CN" sz="1600" i="1" dirty="0"/>
              <a:t>TCP-RL w/o grouping</a:t>
            </a:r>
          </a:p>
          <a:p>
            <a:pPr lvl="2"/>
            <a:r>
              <a:rPr lang="en-US" altLang="zh-CN" sz="1600" dirty="0"/>
              <a:t>Optimal</a:t>
            </a:r>
            <a:endParaRPr lang="zh-CN" altLang="en-US" sz="1600" dirty="0"/>
          </a:p>
        </p:txBody>
      </p:sp>
      <p:sp>
        <p:nvSpPr>
          <p:cNvPr id="13" name="文本框 12"/>
          <p:cNvSpPr txBox="1"/>
          <p:nvPr/>
        </p:nvSpPr>
        <p:spPr>
          <a:xfrm>
            <a:off x="5181439" y="3986981"/>
            <a:ext cx="3649287" cy="307777"/>
          </a:xfrm>
          <a:prstGeom prst="rect">
            <a:avLst/>
          </a:prstGeom>
          <a:noFill/>
        </p:spPr>
        <p:txBody>
          <a:bodyPr wrap="square" rtlCol="0">
            <a:spAutoFit/>
          </a:bodyPr>
          <a:lstStyle/>
          <a:p>
            <a:r>
              <a:rPr lang="en-US" altLang="zh-CN" sz="1400" b="1" dirty="0"/>
              <a:t>Reward = 0.8*</a:t>
            </a:r>
            <a:r>
              <a:rPr lang="en-US" altLang="zh-CN" sz="1400" b="1" dirty="0" err="1"/>
              <a:t>Goodput</a:t>
            </a:r>
            <a:r>
              <a:rPr lang="en-US" altLang="zh-CN" sz="1400" b="1" dirty="0"/>
              <a:t> + 02/RTT</a:t>
            </a:r>
            <a:endParaRPr lang="zh-CN" altLang="en-US" sz="1400" b="1" dirty="0"/>
          </a:p>
        </p:txBody>
      </p:sp>
      <p:sp>
        <p:nvSpPr>
          <p:cNvPr id="14" name="文本框 13"/>
          <p:cNvSpPr txBox="1"/>
          <p:nvPr/>
        </p:nvSpPr>
        <p:spPr>
          <a:xfrm>
            <a:off x="9765322" y="3936764"/>
            <a:ext cx="1065100" cy="307777"/>
          </a:xfrm>
          <a:prstGeom prst="rect">
            <a:avLst/>
          </a:prstGeom>
          <a:noFill/>
        </p:spPr>
        <p:txBody>
          <a:bodyPr wrap="square" rtlCol="0">
            <a:spAutoFit/>
          </a:bodyPr>
          <a:lstStyle/>
          <a:p>
            <a:r>
              <a:rPr lang="en-US" altLang="zh-CN" sz="1400" b="1" dirty="0" err="1"/>
              <a:t>Goodput</a:t>
            </a:r>
            <a:endParaRPr lang="zh-CN" altLang="en-US" sz="1400" b="1" dirty="0"/>
          </a:p>
        </p:txBody>
      </p:sp>
      <p:sp>
        <p:nvSpPr>
          <p:cNvPr id="15" name="文本框 14"/>
          <p:cNvSpPr txBox="1"/>
          <p:nvPr/>
        </p:nvSpPr>
        <p:spPr>
          <a:xfrm>
            <a:off x="6005889" y="6544884"/>
            <a:ext cx="1568618" cy="307777"/>
          </a:xfrm>
          <a:prstGeom prst="rect">
            <a:avLst/>
          </a:prstGeom>
          <a:noFill/>
        </p:spPr>
        <p:txBody>
          <a:bodyPr wrap="square" rtlCol="0">
            <a:spAutoFit/>
          </a:bodyPr>
          <a:lstStyle/>
          <a:p>
            <a:r>
              <a:rPr lang="en-US" altLang="zh-CN" sz="1400" b="1" dirty="0"/>
              <a:t>Response Time</a:t>
            </a:r>
            <a:endParaRPr lang="zh-CN" altLang="en-US" sz="1400" b="1" dirty="0"/>
          </a:p>
        </p:txBody>
      </p:sp>
      <p:sp>
        <p:nvSpPr>
          <p:cNvPr id="16" name="文本框 15"/>
          <p:cNvSpPr txBox="1"/>
          <p:nvPr/>
        </p:nvSpPr>
        <p:spPr>
          <a:xfrm>
            <a:off x="9829736" y="6501975"/>
            <a:ext cx="1065100" cy="307777"/>
          </a:xfrm>
          <a:prstGeom prst="rect">
            <a:avLst/>
          </a:prstGeom>
          <a:noFill/>
        </p:spPr>
        <p:txBody>
          <a:bodyPr wrap="square" rtlCol="0">
            <a:spAutoFit/>
          </a:bodyPr>
          <a:lstStyle/>
          <a:p>
            <a:pPr algn="ctr"/>
            <a:r>
              <a:rPr lang="en-US" altLang="zh-CN" sz="1400" b="1" dirty="0"/>
              <a:t>RTT</a:t>
            </a:r>
            <a:endParaRPr lang="zh-CN" altLang="en-US" sz="1400" b="1" dirty="0"/>
          </a:p>
        </p:txBody>
      </p:sp>
      <p:pic>
        <p:nvPicPr>
          <p:cNvPr id="6" name="图片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370291" y="1879791"/>
            <a:ext cx="3319200" cy="2076372"/>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734758" y="4458530"/>
            <a:ext cx="3319200" cy="2086354"/>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528457" y="4482431"/>
            <a:ext cx="3319200" cy="2088205"/>
          </a:xfrm>
          <a:prstGeom prst="rect">
            <a:avLst/>
          </a:prstGeom>
        </p:spPr>
      </p:pic>
      <p:sp>
        <p:nvSpPr>
          <p:cNvPr id="17" name="矩形标注 16"/>
          <p:cNvSpPr/>
          <p:nvPr/>
        </p:nvSpPr>
        <p:spPr>
          <a:xfrm>
            <a:off x="161364" y="2192455"/>
            <a:ext cx="5509587" cy="622965"/>
          </a:xfrm>
          <a:prstGeom prst="wedgeRectCallout">
            <a:avLst>
              <a:gd name="adj1" fmla="val 31017"/>
              <a:gd name="adj2" fmla="val 4773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tx1"/>
                </a:solidFill>
              </a:rPr>
              <a:t>1. TCP-RL improves average response time by </a:t>
            </a:r>
            <a:r>
              <a:rPr lang="en-US" altLang="zh-CN" b="1" dirty="0">
                <a:solidFill>
                  <a:srgbClr val="C00000"/>
                </a:solidFill>
              </a:rPr>
              <a:t>29%</a:t>
            </a:r>
            <a:endParaRPr lang="zh-CN" altLang="en-US" b="1" dirty="0">
              <a:solidFill>
                <a:srgbClr val="C00000"/>
              </a:solidFill>
            </a:endParaRPr>
          </a:p>
        </p:txBody>
      </p:sp>
      <p:sp>
        <p:nvSpPr>
          <p:cNvPr id="18" name="矩形标注 17"/>
          <p:cNvSpPr/>
          <p:nvPr/>
        </p:nvSpPr>
        <p:spPr>
          <a:xfrm>
            <a:off x="161365" y="3147929"/>
            <a:ext cx="5509586" cy="641522"/>
          </a:xfrm>
          <a:prstGeom prst="wedgeRectCallout">
            <a:avLst>
              <a:gd name="adj1" fmla="val 84904"/>
              <a:gd name="adj2" fmla="val 2246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tx1"/>
                </a:solidFill>
              </a:rPr>
              <a:t>2. Directly using an aggressive IW is suboptimal, causing critical congestion.</a:t>
            </a:r>
            <a:endParaRPr lang="zh-CN" altLang="en-US" b="1" dirty="0">
              <a:solidFill>
                <a:schemeClr val="tx1"/>
              </a:solidFill>
            </a:endParaRPr>
          </a:p>
        </p:txBody>
      </p:sp>
    </p:spTree>
    <p:extLst>
      <p:ext uri="{BB962C8B-B14F-4D97-AF65-F5344CB8AC3E}">
        <p14:creationId xmlns:p14="http://schemas.microsoft.com/office/powerpoint/2010/main" val="285011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16758" y="1854031"/>
            <a:ext cx="3337200" cy="2087632"/>
          </a:xfrm>
          <a:prstGeom prst="rect">
            <a:avLst/>
          </a:prstGeom>
        </p:spPr>
      </p:pic>
      <p:sp>
        <p:nvSpPr>
          <p:cNvPr id="2" name="文本占位符 1"/>
          <p:cNvSpPr>
            <a:spLocks noGrp="1"/>
          </p:cNvSpPr>
          <p:nvPr>
            <p:ph type="body" sz="quarter" idx="10"/>
          </p:nvPr>
        </p:nvSpPr>
        <p:spPr/>
        <p:txBody>
          <a:bodyPr/>
          <a:lstStyle/>
          <a:p>
            <a:r>
              <a:rPr kumimoji="1" lang="en-US" altLang="zh-CN" dirty="0"/>
              <a:t>Evaluation for IW Configuration</a:t>
            </a:r>
            <a:endParaRPr kumimoji="1" lang="zh-CN" altLang="en-US" dirty="0"/>
          </a:p>
        </p:txBody>
      </p:sp>
      <p:sp>
        <p:nvSpPr>
          <p:cNvPr id="3" name="内容占位符 2"/>
          <p:cNvSpPr>
            <a:spLocks noGrp="1"/>
          </p:cNvSpPr>
          <p:nvPr>
            <p:ph idx="1"/>
          </p:nvPr>
        </p:nvSpPr>
        <p:spPr>
          <a:xfrm>
            <a:off x="322289" y="1417851"/>
            <a:ext cx="4394470" cy="4896451"/>
          </a:xfrm>
        </p:spPr>
        <p:txBody>
          <a:bodyPr/>
          <a:lstStyle/>
          <a:p>
            <a:r>
              <a:rPr kumimoji="1" lang="en-US" altLang="zh-CN" sz="2400" b="1" dirty="0"/>
              <a:t>Testbed</a:t>
            </a:r>
            <a:r>
              <a:rPr kumimoji="1" lang="zh-CN" altLang="en-US" sz="2400" b="1" dirty="0"/>
              <a:t> </a:t>
            </a:r>
            <a:r>
              <a:rPr kumimoji="1" lang="en-US" altLang="zh-CN" sz="2400" b="1" dirty="0"/>
              <a:t>experiment:</a:t>
            </a:r>
            <a:endParaRPr lang="en-US" altLang="zh-CN" sz="2400" b="1" dirty="0"/>
          </a:p>
          <a:p>
            <a:pPr lvl="1"/>
            <a:r>
              <a:rPr lang="en-US" altLang="zh-CN" sz="2000" dirty="0"/>
              <a:t>Replay user groups’ 24*hour network condition.  </a:t>
            </a:r>
          </a:p>
          <a:p>
            <a:pPr lvl="1"/>
            <a:r>
              <a:rPr lang="en-US" altLang="zh-CN" sz="2000" dirty="0"/>
              <a:t>5 Schemes:</a:t>
            </a:r>
          </a:p>
          <a:p>
            <a:pPr lvl="2"/>
            <a:r>
              <a:rPr lang="en-US" altLang="zh-CN" sz="1600" dirty="0"/>
              <a:t>TCP-10 </a:t>
            </a:r>
          </a:p>
          <a:p>
            <a:pPr lvl="2"/>
            <a:r>
              <a:rPr lang="en-US" altLang="zh-CN" sz="1600" dirty="0"/>
              <a:t>TCP-200</a:t>
            </a:r>
          </a:p>
          <a:p>
            <a:pPr lvl="2"/>
            <a:r>
              <a:rPr lang="en-US" altLang="zh-CN" sz="1600" i="1" dirty="0"/>
              <a:t>TCP-RL </a:t>
            </a:r>
          </a:p>
          <a:p>
            <a:pPr lvl="2"/>
            <a:r>
              <a:rPr lang="en-US" altLang="zh-CN" sz="1600" i="1" dirty="0"/>
              <a:t>TCP-RL w/o grouping</a:t>
            </a:r>
          </a:p>
          <a:p>
            <a:pPr lvl="2"/>
            <a:r>
              <a:rPr lang="en-US" altLang="zh-CN" sz="1600" dirty="0"/>
              <a:t>Optimal</a:t>
            </a:r>
            <a:endParaRPr lang="zh-CN" altLang="en-US" sz="1600" dirty="0"/>
          </a:p>
        </p:txBody>
      </p:sp>
      <p:sp>
        <p:nvSpPr>
          <p:cNvPr id="13" name="文本框 12"/>
          <p:cNvSpPr txBox="1"/>
          <p:nvPr/>
        </p:nvSpPr>
        <p:spPr>
          <a:xfrm>
            <a:off x="5181439" y="3986981"/>
            <a:ext cx="3649287" cy="307777"/>
          </a:xfrm>
          <a:prstGeom prst="rect">
            <a:avLst/>
          </a:prstGeom>
          <a:noFill/>
        </p:spPr>
        <p:txBody>
          <a:bodyPr wrap="square" rtlCol="0">
            <a:spAutoFit/>
          </a:bodyPr>
          <a:lstStyle/>
          <a:p>
            <a:r>
              <a:rPr lang="en-US" altLang="zh-CN" sz="1400" b="1" dirty="0"/>
              <a:t>Reward = 0.8*</a:t>
            </a:r>
            <a:r>
              <a:rPr lang="zh-CN" altLang="en-US" sz="1400" b="1" dirty="0"/>
              <a:t>吞吐率</a:t>
            </a:r>
            <a:r>
              <a:rPr lang="en-US" altLang="zh-CN" sz="1400" b="1" dirty="0"/>
              <a:t> + 02/RTT</a:t>
            </a:r>
            <a:endParaRPr lang="zh-CN" altLang="en-US" sz="1400" b="1" dirty="0"/>
          </a:p>
        </p:txBody>
      </p:sp>
      <p:sp>
        <p:nvSpPr>
          <p:cNvPr id="14" name="文本框 13"/>
          <p:cNvSpPr txBox="1"/>
          <p:nvPr/>
        </p:nvSpPr>
        <p:spPr>
          <a:xfrm>
            <a:off x="9765322" y="3936764"/>
            <a:ext cx="1065100" cy="307777"/>
          </a:xfrm>
          <a:prstGeom prst="rect">
            <a:avLst/>
          </a:prstGeom>
          <a:noFill/>
        </p:spPr>
        <p:txBody>
          <a:bodyPr wrap="square" rtlCol="0">
            <a:spAutoFit/>
          </a:bodyPr>
          <a:lstStyle/>
          <a:p>
            <a:r>
              <a:rPr lang="zh-CN" altLang="en-US" sz="1400" b="1" dirty="0"/>
              <a:t>吞吐率</a:t>
            </a:r>
          </a:p>
        </p:txBody>
      </p:sp>
      <p:sp>
        <p:nvSpPr>
          <p:cNvPr id="15" name="文本框 14"/>
          <p:cNvSpPr txBox="1"/>
          <p:nvPr/>
        </p:nvSpPr>
        <p:spPr>
          <a:xfrm>
            <a:off x="6005889" y="6544884"/>
            <a:ext cx="1568618" cy="307777"/>
          </a:xfrm>
          <a:prstGeom prst="rect">
            <a:avLst/>
          </a:prstGeom>
          <a:noFill/>
        </p:spPr>
        <p:txBody>
          <a:bodyPr wrap="square" rtlCol="0">
            <a:spAutoFit/>
          </a:bodyPr>
          <a:lstStyle/>
          <a:p>
            <a:r>
              <a:rPr lang="zh-CN" altLang="en-US" sz="1400" b="1" dirty="0"/>
              <a:t>网络传输延迟</a:t>
            </a:r>
          </a:p>
        </p:txBody>
      </p:sp>
      <p:sp>
        <p:nvSpPr>
          <p:cNvPr id="16" name="文本框 15"/>
          <p:cNvSpPr txBox="1"/>
          <p:nvPr/>
        </p:nvSpPr>
        <p:spPr>
          <a:xfrm>
            <a:off x="9829736" y="6501975"/>
            <a:ext cx="1065100" cy="307777"/>
          </a:xfrm>
          <a:prstGeom prst="rect">
            <a:avLst/>
          </a:prstGeom>
          <a:noFill/>
        </p:spPr>
        <p:txBody>
          <a:bodyPr wrap="square" rtlCol="0">
            <a:spAutoFit/>
          </a:bodyPr>
          <a:lstStyle/>
          <a:p>
            <a:pPr algn="ctr"/>
            <a:r>
              <a:rPr lang="en-US" altLang="zh-CN" sz="1400" b="1" dirty="0"/>
              <a:t>RTT</a:t>
            </a:r>
            <a:endParaRPr lang="zh-CN" altLang="en-US" sz="1400" b="1" dirty="0"/>
          </a:p>
        </p:txBody>
      </p:sp>
      <p:pic>
        <p:nvPicPr>
          <p:cNvPr id="6" name="图片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370291" y="1879791"/>
            <a:ext cx="3319200" cy="2076372"/>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734758" y="4458530"/>
            <a:ext cx="3319200" cy="2086354"/>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528457" y="4482431"/>
            <a:ext cx="3319200" cy="2088205"/>
          </a:xfrm>
          <a:prstGeom prst="rect">
            <a:avLst/>
          </a:prstGeom>
        </p:spPr>
      </p:pic>
      <p:sp>
        <p:nvSpPr>
          <p:cNvPr id="18" name="矩形标注 17"/>
          <p:cNvSpPr/>
          <p:nvPr/>
        </p:nvSpPr>
        <p:spPr>
          <a:xfrm>
            <a:off x="159693" y="2261551"/>
            <a:ext cx="5501274" cy="622965"/>
          </a:xfrm>
          <a:prstGeom prst="wedgeRectCallout">
            <a:avLst>
              <a:gd name="adj1" fmla="val 31017"/>
              <a:gd name="adj2" fmla="val 4773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tx1"/>
                </a:solidFill>
              </a:rPr>
              <a:t>1. TCP-RL improves average response time by </a:t>
            </a:r>
            <a:r>
              <a:rPr lang="en-US" altLang="zh-CN" b="1" dirty="0">
                <a:solidFill>
                  <a:srgbClr val="C00000"/>
                </a:solidFill>
              </a:rPr>
              <a:t>29%</a:t>
            </a:r>
            <a:endParaRPr lang="zh-CN" altLang="en-US" b="1" dirty="0">
              <a:solidFill>
                <a:srgbClr val="C00000"/>
              </a:solidFill>
            </a:endParaRPr>
          </a:p>
        </p:txBody>
      </p:sp>
      <p:sp>
        <p:nvSpPr>
          <p:cNvPr id="19" name="矩形标注 18"/>
          <p:cNvSpPr/>
          <p:nvPr/>
        </p:nvSpPr>
        <p:spPr>
          <a:xfrm>
            <a:off x="159693" y="3249109"/>
            <a:ext cx="5501274" cy="641521"/>
          </a:xfrm>
          <a:prstGeom prst="wedgeRectCallout">
            <a:avLst>
              <a:gd name="adj1" fmla="val 50068"/>
              <a:gd name="adj2" fmla="val -18638"/>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tx1"/>
                </a:solidFill>
              </a:rPr>
              <a:t>2. Directly using an aggressive IW is suboptimal, causing critical congestion.</a:t>
            </a:r>
            <a:endParaRPr lang="zh-CN" altLang="en-US" b="1" dirty="0">
              <a:solidFill>
                <a:schemeClr val="tx1"/>
              </a:solidFill>
            </a:endParaRPr>
          </a:p>
        </p:txBody>
      </p:sp>
      <p:sp>
        <p:nvSpPr>
          <p:cNvPr id="20" name="矩形标注 19"/>
          <p:cNvSpPr/>
          <p:nvPr/>
        </p:nvSpPr>
        <p:spPr>
          <a:xfrm>
            <a:off x="159693" y="4258082"/>
            <a:ext cx="5501274" cy="470530"/>
          </a:xfrm>
          <a:prstGeom prst="wedgeRectCallout">
            <a:avLst>
              <a:gd name="adj1" fmla="val 55404"/>
              <a:gd name="adj2" fmla="val -166963"/>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tx1"/>
                </a:solidFill>
              </a:rPr>
              <a:t>3. Both grouping and RL can improve the performance.</a:t>
            </a:r>
          </a:p>
        </p:txBody>
      </p:sp>
    </p:spTree>
    <p:extLst>
      <p:ext uri="{BB962C8B-B14F-4D97-AF65-F5344CB8AC3E}">
        <p14:creationId xmlns:p14="http://schemas.microsoft.com/office/powerpoint/2010/main" val="5441479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Evaluation for CC Configuration</a:t>
            </a:r>
            <a:endParaRPr kumimoji="1" lang="zh-CN" altLang="en-US" dirty="0"/>
          </a:p>
        </p:txBody>
      </p:sp>
      <p:sp>
        <p:nvSpPr>
          <p:cNvPr id="3" name="内容占位符 2"/>
          <p:cNvSpPr>
            <a:spLocks noGrp="1"/>
          </p:cNvSpPr>
          <p:nvPr>
            <p:ph idx="1"/>
          </p:nvPr>
        </p:nvSpPr>
        <p:spPr>
          <a:xfrm>
            <a:off x="322289" y="1459899"/>
            <a:ext cx="11367203" cy="4896451"/>
          </a:xfrm>
        </p:spPr>
        <p:txBody>
          <a:bodyPr/>
          <a:lstStyle/>
          <a:p>
            <a:r>
              <a:rPr kumimoji="1" lang="en-US" altLang="zh-CN" sz="2400" b="1" dirty="0"/>
              <a:t>Testbed experiments:</a:t>
            </a:r>
          </a:p>
          <a:p>
            <a:pPr lvl="1"/>
            <a:r>
              <a:rPr lang="en-US" altLang="zh-CN" dirty="0"/>
              <a:t>Compared to 14 </a:t>
            </a:r>
            <a:r>
              <a:rPr lang="en-US" altLang="zh-CN" i="1" dirty="0"/>
              <a:t>CC </a:t>
            </a:r>
            <a:r>
              <a:rPr lang="en-US" altLang="zh-CN" dirty="0"/>
              <a:t>schemes, </a:t>
            </a:r>
            <a:r>
              <a:rPr lang="en-US" altLang="zh-CN" i="1" dirty="0"/>
              <a:t>TCP-RL</a:t>
            </a:r>
            <a:r>
              <a:rPr lang="en-US" altLang="zh-CN" dirty="0"/>
              <a:t>’s performance </a:t>
            </a:r>
            <a:r>
              <a:rPr lang="en-US" altLang="zh-CN" b="1" dirty="0">
                <a:solidFill>
                  <a:srgbClr val="C00000"/>
                </a:solidFill>
              </a:rPr>
              <a:t>ranks top 5 </a:t>
            </a:r>
            <a:r>
              <a:rPr lang="en-US" altLang="zh-CN" dirty="0"/>
              <a:t>for about </a:t>
            </a:r>
            <a:r>
              <a:rPr lang="en-US" altLang="zh-CN" b="1" dirty="0">
                <a:solidFill>
                  <a:srgbClr val="C00000"/>
                </a:solidFill>
              </a:rPr>
              <a:t>85%</a:t>
            </a:r>
            <a:r>
              <a:rPr lang="en-US" altLang="zh-CN" dirty="0">
                <a:solidFill>
                  <a:srgbClr val="C00000"/>
                </a:solidFill>
              </a:rPr>
              <a:t> </a:t>
            </a:r>
            <a:r>
              <a:rPr lang="en-US" altLang="zh-CN" dirty="0"/>
              <a:t>of the 288 given static network conditions.</a:t>
            </a:r>
          </a:p>
          <a:p>
            <a:pPr lvl="1"/>
            <a:r>
              <a:rPr lang="en-US" altLang="zh-CN" dirty="0"/>
              <a:t>For about </a:t>
            </a:r>
            <a:r>
              <a:rPr lang="en-US" altLang="zh-CN" b="1" dirty="0">
                <a:solidFill>
                  <a:srgbClr val="C00000"/>
                </a:solidFill>
              </a:rPr>
              <a:t>90%</a:t>
            </a:r>
            <a:r>
              <a:rPr lang="en-US" altLang="zh-CN" dirty="0"/>
              <a:t> of conditions, its performance </a:t>
            </a:r>
            <a:r>
              <a:rPr lang="en-US" altLang="zh-CN" b="1" dirty="0">
                <a:solidFill>
                  <a:srgbClr val="C00000"/>
                </a:solidFill>
              </a:rPr>
              <a:t>drops less than 12% </a:t>
            </a:r>
            <a:r>
              <a:rPr lang="en-US" altLang="zh-CN" dirty="0"/>
              <a:t>compared with the best-performing </a:t>
            </a:r>
            <a:r>
              <a:rPr lang="en-US" altLang="zh-CN" i="1" dirty="0"/>
              <a:t>CC </a:t>
            </a:r>
            <a:r>
              <a:rPr lang="en-US" altLang="zh-CN" dirty="0"/>
              <a:t>schemes </a:t>
            </a:r>
          </a:p>
          <a:p>
            <a:pPr lvl="1"/>
            <a:r>
              <a:rPr lang="en-US" altLang="zh-CN" i="1" dirty="0"/>
              <a:t>TCP-RL </a:t>
            </a:r>
            <a:r>
              <a:rPr lang="en-US" altLang="zh-CN" dirty="0"/>
              <a:t>can converge to the appropriate </a:t>
            </a:r>
            <a:r>
              <a:rPr lang="en-US" altLang="zh-CN" i="1" dirty="0"/>
              <a:t>CC </a:t>
            </a:r>
            <a:r>
              <a:rPr lang="en-US" altLang="zh-CN" dirty="0"/>
              <a:t>according to the latest network conditions, after </a:t>
            </a:r>
            <a:r>
              <a:rPr lang="en-US" altLang="zh-CN" b="1" dirty="0">
                <a:solidFill>
                  <a:srgbClr val="C00000"/>
                </a:solidFill>
              </a:rPr>
              <a:t>only 2∼3 trials</a:t>
            </a:r>
            <a:endParaRPr lang="en-US" altLang="zh-CN" dirty="0"/>
          </a:p>
          <a:p>
            <a:pPr lvl="1"/>
            <a:endParaRPr lang="en-US" altLang="zh-CN" dirty="0"/>
          </a:p>
          <a:p>
            <a:pPr lvl="1"/>
            <a:endParaRPr lang="en-US" altLang="zh-CN" dirty="0"/>
          </a:p>
          <a:p>
            <a:pPr lvl="2"/>
            <a:endParaRPr lang="en-US" altLang="zh-CN" sz="1600" dirty="0"/>
          </a:p>
          <a:p>
            <a:pPr lvl="2"/>
            <a:endParaRPr lang="en-US" altLang="zh-CN" sz="1600" dirty="0"/>
          </a:p>
          <a:p>
            <a:pPr lvl="1"/>
            <a:endParaRPr kumimoji="1" lang="en-US" altLang="zh-CN" sz="2000" dirty="0"/>
          </a:p>
          <a:p>
            <a:pPr lvl="1"/>
            <a:endParaRPr kumimoji="1" lang="zh-CN" altLang="en-US" sz="2000" dirty="0"/>
          </a:p>
        </p:txBody>
      </p:sp>
      <p:sp>
        <p:nvSpPr>
          <p:cNvPr id="4" name="幻灯片编号占位符 3"/>
          <p:cNvSpPr>
            <a:spLocks noGrp="1"/>
          </p:cNvSpPr>
          <p:nvPr>
            <p:ph type="sldNum" sz="quarter" idx="13"/>
          </p:nvPr>
        </p:nvSpPr>
        <p:spPr/>
        <p:txBody>
          <a:bodyPr/>
          <a:lstStyle/>
          <a:p>
            <a:fld id="{33D6DA08-2198-194F-8B57-C883F3E47026}" type="slidenum">
              <a:rPr kumimoji="1" lang="zh-CN" altLang="en-US" smtClean="0"/>
              <a:t>29</a:t>
            </a:fld>
            <a:endParaRPr kumimoji="1" lang="zh-CN" altLang="en-US"/>
          </a:p>
        </p:txBody>
      </p:sp>
    </p:spTree>
    <p:extLst>
      <p:ext uri="{BB962C8B-B14F-4D97-AF65-F5344CB8AC3E}">
        <p14:creationId xmlns:p14="http://schemas.microsoft.com/office/powerpoint/2010/main" val="1803234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TCP Congestion Control</a:t>
            </a:r>
            <a:endParaRPr kumimoji="1" lang="zh-CN" altLang="en-US" dirty="0"/>
          </a:p>
        </p:txBody>
      </p:sp>
      <p:sp>
        <p:nvSpPr>
          <p:cNvPr id="3" name="内容占位符 2"/>
          <p:cNvSpPr>
            <a:spLocks noGrp="1"/>
          </p:cNvSpPr>
          <p:nvPr>
            <p:ph idx="1"/>
          </p:nvPr>
        </p:nvSpPr>
        <p:spPr>
          <a:xfrm>
            <a:off x="322289" y="1440154"/>
            <a:ext cx="11367203" cy="4896451"/>
          </a:xfrm>
        </p:spPr>
        <p:txBody>
          <a:bodyPr/>
          <a:lstStyle/>
          <a:p>
            <a:r>
              <a:rPr kumimoji="1" lang="en-US" altLang="zh-CN" sz="2400" b="1" dirty="0"/>
              <a:t>Cornerstone of Network </a:t>
            </a:r>
            <a:r>
              <a:rPr lang="en-US" altLang="zh-CN" sz="2400" b="1" dirty="0"/>
              <a:t>Transmission </a:t>
            </a:r>
          </a:p>
          <a:p>
            <a:r>
              <a:rPr kumimoji="1" lang="en-US" altLang="zh-CN" sz="2400" b="1" dirty="0"/>
              <a:t>End-to-End Rate Control</a:t>
            </a:r>
          </a:p>
          <a:p>
            <a:pPr lvl="1"/>
            <a:r>
              <a:rPr kumimoji="1" lang="en-US" altLang="zh-CN" sz="2000" dirty="0"/>
              <a:t>Continuously</a:t>
            </a:r>
            <a:r>
              <a:rPr kumimoji="1" lang="zh-CN" altLang="en-US" sz="2000" dirty="0"/>
              <a:t> </a:t>
            </a:r>
            <a:r>
              <a:rPr kumimoji="1" lang="en-US" altLang="zh-CN" sz="2000" dirty="0"/>
              <a:t>adjust its congestion  window size</a:t>
            </a:r>
          </a:p>
          <a:p>
            <a:pPr lvl="1"/>
            <a:endParaRPr kumimoji="1" lang="en-US" altLang="zh-CN" dirty="0"/>
          </a:p>
        </p:txBody>
      </p:sp>
      <p:sp>
        <p:nvSpPr>
          <p:cNvPr id="4" name="幻灯片编号占位符 3"/>
          <p:cNvSpPr>
            <a:spLocks noGrp="1"/>
          </p:cNvSpPr>
          <p:nvPr>
            <p:ph type="sldNum" sz="quarter" idx="13"/>
          </p:nvPr>
        </p:nvSpPr>
        <p:spPr/>
        <p:txBody>
          <a:bodyPr/>
          <a:lstStyle/>
          <a:p>
            <a:fld id="{33D6DA08-2198-194F-8B57-C883F3E47026}" type="slidenum">
              <a:rPr kumimoji="1" lang="zh-CN" altLang="en-US" smtClean="0"/>
              <a:t>3</a:t>
            </a:fld>
            <a:endParaRPr kumimoji="1" lang="zh-CN" altLang="en-US"/>
          </a:p>
        </p:txBody>
      </p:sp>
      <p:cxnSp>
        <p:nvCxnSpPr>
          <p:cNvPr id="5" name="直接箭头连接符 5"/>
          <p:cNvCxnSpPr/>
          <p:nvPr/>
        </p:nvCxnSpPr>
        <p:spPr>
          <a:xfrm flipV="1">
            <a:off x="4635373" y="6163140"/>
            <a:ext cx="3222703" cy="3345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 name="直接箭头连接符 6"/>
          <p:cNvCxnSpPr/>
          <p:nvPr/>
        </p:nvCxnSpPr>
        <p:spPr>
          <a:xfrm flipV="1">
            <a:off x="4635373" y="4323188"/>
            <a:ext cx="0" cy="18845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 name="弧形 7"/>
          <p:cNvSpPr/>
          <p:nvPr/>
        </p:nvSpPr>
        <p:spPr>
          <a:xfrm rot="5400000">
            <a:off x="3730294" y="3972209"/>
            <a:ext cx="1810156" cy="2207941"/>
          </a:xfrm>
          <a:prstGeom prst="arc">
            <a:avLst/>
          </a:prstGeom>
          <a:noFill/>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8" name="直接连接符 8"/>
          <p:cNvCxnSpPr>
            <a:stCxn id="11" idx="0"/>
          </p:cNvCxnSpPr>
          <p:nvPr/>
        </p:nvCxnSpPr>
        <p:spPr>
          <a:xfrm flipV="1">
            <a:off x="5739343" y="4630461"/>
            <a:ext cx="613318" cy="44571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直接连接符 9"/>
          <p:cNvCxnSpPr/>
          <p:nvPr/>
        </p:nvCxnSpPr>
        <p:spPr>
          <a:xfrm>
            <a:off x="6352661" y="4630461"/>
            <a:ext cx="0" cy="63500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直接连接符 10"/>
          <p:cNvCxnSpPr/>
          <p:nvPr/>
        </p:nvCxnSpPr>
        <p:spPr>
          <a:xfrm flipV="1">
            <a:off x="6352661" y="4630461"/>
            <a:ext cx="836341" cy="63500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直接连接符 11"/>
          <p:cNvCxnSpPr/>
          <p:nvPr/>
        </p:nvCxnSpPr>
        <p:spPr>
          <a:xfrm>
            <a:off x="7189002" y="4630461"/>
            <a:ext cx="0" cy="59825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3782301" y="4153911"/>
            <a:ext cx="1025915" cy="584775"/>
          </a:xfrm>
          <a:prstGeom prst="rect">
            <a:avLst/>
          </a:prstGeom>
          <a:noFill/>
        </p:spPr>
        <p:txBody>
          <a:bodyPr wrap="square" rtlCol="0">
            <a:spAutoFit/>
          </a:bodyPr>
          <a:lstStyle/>
          <a:p>
            <a:pPr algn="ctr"/>
            <a:r>
              <a:rPr lang="en-US" altLang="zh-CN" sz="1600" dirty="0"/>
              <a:t>Window size </a:t>
            </a:r>
            <a:endParaRPr lang="zh-CN" altLang="en-US" sz="1600" dirty="0"/>
          </a:p>
        </p:txBody>
      </p:sp>
      <p:sp>
        <p:nvSpPr>
          <p:cNvPr id="13" name="文本框 12"/>
          <p:cNvSpPr txBox="1"/>
          <p:nvPr/>
        </p:nvSpPr>
        <p:spPr>
          <a:xfrm>
            <a:off x="3235891" y="5797478"/>
            <a:ext cx="1572325" cy="523220"/>
          </a:xfrm>
          <a:prstGeom prst="rect">
            <a:avLst/>
          </a:prstGeom>
          <a:noFill/>
        </p:spPr>
        <p:txBody>
          <a:bodyPr wrap="square" rtlCol="0">
            <a:spAutoFit/>
          </a:bodyPr>
          <a:lstStyle/>
          <a:p>
            <a:pPr algn="ctr"/>
            <a:r>
              <a:rPr lang="en-US" altLang="zh-CN" sz="1400" b="1" dirty="0"/>
              <a:t>Initial window </a:t>
            </a:r>
          </a:p>
          <a:p>
            <a:pPr algn="ctr"/>
            <a:r>
              <a:rPr lang="en-US" altLang="zh-CN" sz="1400" b="1" dirty="0"/>
              <a:t>(IW)</a:t>
            </a:r>
            <a:endParaRPr lang="zh-CN" altLang="en-US" sz="1400" b="1" dirty="0"/>
          </a:p>
        </p:txBody>
      </p:sp>
      <p:sp>
        <p:nvSpPr>
          <p:cNvPr id="14" name="文本框 13"/>
          <p:cNvSpPr txBox="1"/>
          <p:nvPr/>
        </p:nvSpPr>
        <p:spPr>
          <a:xfrm>
            <a:off x="4592624" y="5319981"/>
            <a:ext cx="1025915" cy="307777"/>
          </a:xfrm>
          <a:prstGeom prst="rect">
            <a:avLst/>
          </a:prstGeom>
          <a:noFill/>
        </p:spPr>
        <p:txBody>
          <a:bodyPr wrap="square" rtlCol="0">
            <a:spAutoFit/>
          </a:bodyPr>
          <a:lstStyle/>
          <a:p>
            <a:pPr algn="ctr"/>
            <a:r>
              <a:rPr lang="en-US" altLang="zh-CN" sz="1400" dirty="0"/>
              <a:t>Slow start</a:t>
            </a:r>
            <a:endParaRPr lang="zh-CN" altLang="en-US" sz="1400" dirty="0"/>
          </a:p>
        </p:txBody>
      </p:sp>
      <p:sp>
        <p:nvSpPr>
          <p:cNvPr id="15" name="文本框 14"/>
          <p:cNvSpPr txBox="1"/>
          <p:nvPr/>
        </p:nvSpPr>
        <p:spPr>
          <a:xfrm>
            <a:off x="5572071" y="4244801"/>
            <a:ext cx="2335905" cy="307777"/>
          </a:xfrm>
          <a:prstGeom prst="rect">
            <a:avLst/>
          </a:prstGeom>
          <a:noFill/>
        </p:spPr>
        <p:txBody>
          <a:bodyPr wrap="square" rtlCol="0">
            <a:spAutoFit/>
          </a:bodyPr>
          <a:lstStyle/>
          <a:p>
            <a:pPr algn="ctr"/>
            <a:r>
              <a:rPr lang="en-US" altLang="zh-CN" sz="1400" dirty="0"/>
              <a:t>Congestion Avoidance</a:t>
            </a:r>
            <a:endParaRPr lang="zh-CN" altLang="en-US" sz="1400" dirty="0"/>
          </a:p>
        </p:txBody>
      </p:sp>
      <p:sp>
        <p:nvSpPr>
          <p:cNvPr id="17" name="文本框 16"/>
          <p:cNvSpPr txBox="1"/>
          <p:nvPr/>
        </p:nvSpPr>
        <p:spPr>
          <a:xfrm>
            <a:off x="7166698" y="6183149"/>
            <a:ext cx="1025915" cy="338554"/>
          </a:xfrm>
          <a:prstGeom prst="rect">
            <a:avLst/>
          </a:prstGeom>
          <a:noFill/>
        </p:spPr>
        <p:txBody>
          <a:bodyPr wrap="square" rtlCol="0">
            <a:spAutoFit/>
          </a:bodyPr>
          <a:lstStyle/>
          <a:p>
            <a:pPr algn="ctr"/>
            <a:r>
              <a:rPr lang="en-US" altLang="zh-CN" sz="1600" dirty="0"/>
              <a:t>Time</a:t>
            </a:r>
            <a:endParaRPr lang="zh-CN" altLang="en-US" sz="1600" dirty="0"/>
          </a:p>
        </p:txBody>
      </p:sp>
      <p:pic>
        <p:nvPicPr>
          <p:cNvPr id="19" name="图片 1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31401" y="3206726"/>
            <a:ext cx="3397518" cy="4070913"/>
          </a:xfrm>
          <a:prstGeom prst="rect">
            <a:avLst/>
          </a:prstGeom>
        </p:spPr>
      </p:pic>
      <p:pic>
        <p:nvPicPr>
          <p:cNvPr id="20" name="图片 1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7976602" y="3388734"/>
            <a:ext cx="633998" cy="633998"/>
          </a:xfrm>
          <a:prstGeom prst="rect">
            <a:avLst/>
          </a:prstGeom>
        </p:spPr>
      </p:pic>
      <p:sp>
        <p:nvSpPr>
          <p:cNvPr id="21" name="左右箭头 20"/>
          <p:cNvSpPr/>
          <p:nvPr/>
        </p:nvSpPr>
        <p:spPr>
          <a:xfrm>
            <a:off x="4389841" y="3289622"/>
            <a:ext cx="3397523" cy="801566"/>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4000" b="1" dirty="0"/>
              <a:t>TCP</a:t>
            </a:r>
            <a:endParaRPr kumimoji="1" lang="zh-CN" altLang="en-US" sz="4000" b="1" dirty="0"/>
          </a:p>
        </p:txBody>
      </p:sp>
      <p:sp>
        <p:nvSpPr>
          <p:cNvPr id="24" name="圆角矩形 23"/>
          <p:cNvSpPr/>
          <p:nvPr/>
        </p:nvSpPr>
        <p:spPr>
          <a:xfrm>
            <a:off x="829070" y="2965817"/>
            <a:ext cx="10519064" cy="116887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i="1" dirty="0">
                <a:solidFill>
                  <a:schemeClr val="accent4"/>
                </a:solidFill>
              </a:rPr>
              <a:t>Heuristic-based trial-and-error </a:t>
            </a:r>
            <a:r>
              <a:rPr lang="en-US" altLang="zh-CN" sz="3200" b="1" dirty="0"/>
              <a:t>approach to </a:t>
            </a:r>
            <a:r>
              <a:rPr lang="en-US" altLang="zh-CN" sz="3200" dirty="0"/>
              <a:t>probe for the best congestion window size </a:t>
            </a:r>
            <a:r>
              <a:rPr lang="en-US" altLang="zh-CN" sz="3200" b="1" i="1" dirty="0">
                <a:solidFill>
                  <a:schemeClr val="accent4"/>
                </a:solidFill>
              </a:rPr>
              <a:t>within</a:t>
            </a:r>
            <a:r>
              <a:rPr lang="en-US" altLang="zh-CN" sz="3200" b="1" i="1" dirty="0">
                <a:solidFill>
                  <a:schemeClr val="bg1"/>
                </a:solidFill>
              </a:rPr>
              <a:t> </a:t>
            </a:r>
            <a:r>
              <a:rPr lang="en-US" altLang="zh-CN" sz="3200" b="1" dirty="0">
                <a:solidFill>
                  <a:schemeClr val="bg1"/>
                </a:solidFill>
              </a:rPr>
              <a:t>a TCP session</a:t>
            </a:r>
          </a:p>
        </p:txBody>
      </p:sp>
    </p:spTree>
    <p:extLst>
      <p:ext uri="{BB962C8B-B14F-4D97-AF65-F5344CB8AC3E}">
        <p14:creationId xmlns:p14="http://schemas.microsoft.com/office/powerpoint/2010/main" val="101085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3"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3"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Evaluation for CC Configuration</a:t>
            </a:r>
            <a:endParaRPr kumimoji="1" lang="zh-CN" altLang="en-US" dirty="0"/>
          </a:p>
        </p:txBody>
      </p:sp>
      <p:sp>
        <p:nvSpPr>
          <p:cNvPr id="3" name="内容占位符 2"/>
          <p:cNvSpPr>
            <a:spLocks noGrp="1"/>
          </p:cNvSpPr>
          <p:nvPr>
            <p:ph idx="1"/>
          </p:nvPr>
        </p:nvSpPr>
        <p:spPr/>
        <p:txBody>
          <a:bodyPr/>
          <a:lstStyle/>
          <a:p>
            <a:r>
              <a:rPr kumimoji="1" lang="en-US" altLang="zh-CN" sz="2400" b="1" dirty="0"/>
              <a:t>Testbed experiments:</a:t>
            </a:r>
          </a:p>
          <a:p>
            <a:pPr lvl="1"/>
            <a:r>
              <a:rPr kumimoji="1" lang="en-US" altLang="zh-CN" sz="2000" dirty="0"/>
              <a:t>Emulation platform: Pantheon</a:t>
            </a:r>
            <a:r>
              <a:rPr kumimoji="1" lang="en-US" altLang="zh-CN" sz="2000" b="1" dirty="0">
                <a:solidFill>
                  <a:schemeClr val="accent3"/>
                </a:solidFill>
              </a:rPr>
              <a:t> [ATC’18]</a:t>
            </a:r>
          </a:p>
          <a:p>
            <a:pPr lvl="1"/>
            <a:r>
              <a:rPr lang="en-US" altLang="zh-CN" sz="2000" dirty="0"/>
              <a:t>Training environment: 288 synthetic network conditions </a:t>
            </a:r>
          </a:p>
          <a:p>
            <a:pPr lvl="2"/>
            <a:r>
              <a:rPr lang="en-US" altLang="zh-CN" sz="1600" b="1" dirty="0"/>
              <a:t>Bandwidth</a:t>
            </a:r>
            <a:r>
              <a:rPr lang="en-US" altLang="zh-CN" sz="1600" dirty="0"/>
              <a:t>: 1, 5, 10, 20, 50, 70, 100, 150 and 200Mbps </a:t>
            </a:r>
          </a:p>
          <a:p>
            <a:pPr lvl="2"/>
            <a:r>
              <a:rPr lang="en-US" altLang="zh-CN" sz="1600" b="1" dirty="0"/>
              <a:t>RTT</a:t>
            </a:r>
            <a:r>
              <a:rPr lang="en-US" altLang="zh-CN" sz="1600" dirty="0"/>
              <a:t> : 10, 20, 40, 60, 80, 100, 150 and 200ms </a:t>
            </a:r>
          </a:p>
          <a:p>
            <a:pPr lvl="2"/>
            <a:r>
              <a:rPr lang="en-US" altLang="zh-CN" sz="1600" b="1" dirty="0"/>
              <a:t>Loss rate</a:t>
            </a:r>
            <a:r>
              <a:rPr lang="en-US" altLang="zh-CN" sz="1600" dirty="0"/>
              <a:t>:  </a:t>
            </a:r>
            <a:r>
              <a:rPr lang="mr-IN" altLang="zh-CN" sz="1600" dirty="0"/>
              <a:t>0, 1%, 2%, 10%</a:t>
            </a:r>
            <a:endParaRPr lang="en-US" altLang="zh-CN" sz="1600" dirty="0"/>
          </a:p>
          <a:p>
            <a:endParaRPr lang="en-US" altLang="zh-CN" dirty="0"/>
          </a:p>
          <a:p>
            <a:pPr lvl="2"/>
            <a:endParaRPr lang="en-US" altLang="zh-CN" sz="1600" dirty="0"/>
          </a:p>
          <a:p>
            <a:pPr lvl="2"/>
            <a:endParaRPr lang="en-US" altLang="zh-CN" sz="1600" dirty="0"/>
          </a:p>
          <a:p>
            <a:pPr lvl="1"/>
            <a:endParaRPr kumimoji="1" lang="en-US" altLang="zh-CN" sz="2000" dirty="0"/>
          </a:p>
          <a:p>
            <a:pPr lvl="1"/>
            <a:endParaRPr kumimoji="1" lang="zh-CN" altLang="en-US" sz="2000" dirty="0"/>
          </a:p>
        </p:txBody>
      </p:sp>
      <p:sp>
        <p:nvSpPr>
          <p:cNvPr id="4" name="幻灯片编号占位符 3"/>
          <p:cNvSpPr>
            <a:spLocks noGrp="1"/>
          </p:cNvSpPr>
          <p:nvPr>
            <p:ph type="sldNum" sz="quarter" idx="13"/>
          </p:nvPr>
        </p:nvSpPr>
        <p:spPr/>
        <p:txBody>
          <a:bodyPr/>
          <a:lstStyle/>
          <a:p>
            <a:fld id="{33D6DA08-2198-194F-8B57-C883F3E47026}" type="slidenum">
              <a:rPr kumimoji="1" lang="zh-CN" altLang="en-US" smtClean="0"/>
              <a:t>30</a:t>
            </a:fld>
            <a:endParaRPr kumimoji="1"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2288" y="3727202"/>
            <a:ext cx="5400000" cy="219747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89491" y="3796884"/>
            <a:ext cx="5400000" cy="2212975"/>
          </a:xfrm>
          <a:prstGeom prst="rect">
            <a:avLst/>
          </a:prstGeom>
        </p:spPr>
      </p:pic>
    </p:spTree>
    <p:extLst>
      <p:ext uri="{BB962C8B-B14F-4D97-AF65-F5344CB8AC3E}">
        <p14:creationId xmlns:p14="http://schemas.microsoft.com/office/powerpoint/2010/main" val="11390781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Evaluation for CC Configuration</a:t>
            </a:r>
            <a:endParaRPr kumimoji="1" lang="zh-CN" altLang="en-US" dirty="0"/>
          </a:p>
        </p:txBody>
      </p:sp>
      <p:sp>
        <p:nvSpPr>
          <p:cNvPr id="3" name="内容占位符 2"/>
          <p:cNvSpPr>
            <a:spLocks noGrp="1"/>
          </p:cNvSpPr>
          <p:nvPr>
            <p:ph idx="1"/>
          </p:nvPr>
        </p:nvSpPr>
        <p:spPr/>
        <p:txBody>
          <a:bodyPr/>
          <a:lstStyle/>
          <a:p>
            <a:r>
              <a:rPr kumimoji="1" lang="en-US" altLang="zh-CN" sz="2400" b="1" dirty="0"/>
              <a:t>Testbed experiments:</a:t>
            </a:r>
          </a:p>
          <a:p>
            <a:pPr lvl="1"/>
            <a:r>
              <a:rPr kumimoji="1" lang="en-US" altLang="zh-CN" sz="2000" dirty="0"/>
              <a:t>Emulation platform: Pantheon</a:t>
            </a:r>
            <a:r>
              <a:rPr kumimoji="1" lang="en-US" altLang="zh-CN" sz="2000" b="1" dirty="0">
                <a:solidFill>
                  <a:schemeClr val="accent3"/>
                </a:solidFill>
              </a:rPr>
              <a:t> [ATC’18]</a:t>
            </a:r>
          </a:p>
          <a:p>
            <a:pPr lvl="1"/>
            <a:r>
              <a:rPr lang="en-US" altLang="zh-CN" sz="2000" dirty="0"/>
              <a:t>Training environment: 288 synthetic network conditions </a:t>
            </a:r>
          </a:p>
          <a:p>
            <a:pPr lvl="2"/>
            <a:r>
              <a:rPr lang="en-US" altLang="zh-CN" sz="1600" b="1" dirty="0"/>
              <a:t>Bandwidth</a:t>
            </a:r>
            <a:r>
              <a:rPr lang="en-US" altLang="zh-CN" sz="1600" dirty="0"/>
              <a:t>: 1, 5, 10, 20, 50, 70, 100, 150 and 200Mbps </a:t>
            </a:r>
          </a:p>
          <a:p>
            <a:pPr lvl="2"/>
            <a:r>
              <a:rPr lang="en-US" altLang="zh-CN" sz="1600" b="1" dirty="0"/>
              <a:t>RTT</a:t>
            </a:r>
            <a:r>
              <a:rPr lang="en-US" altLang="zh-CN" sz="1600" dirty="0"/>
              <a:t> : 10, 20, 40, 60, 80, 100, 150 and 200ms </a:t>
            </a:r>
          </a:p>
          <a:p>
            <a:pPr lvl="2"/>
            <a:r>
              <a:rPr lang="en-US" altLang="zh-CN" sz="1600" b="1" dirty="0"/>
              <a:t>Loss rate</a:t>
            </a:r>
            <a:r>
              <a:rPr lang="en-US" altLang="zh-CN" sz="1600" dirty="0"/>
              <a:t>:  </a:t>
            </a:r>
            <a:r>
              <a:rPr lang="mr-IN" altLang="zh-CN" sz="1600" dirty="0"/>
              <a:t>0, 1%, 2%, 10%</a:t>
            </a:r>
            <a:endParaRPr lang="en-US" altLang="zh-CN" sz="1600" dirty="0"/>
          </a:p>
          <a:p>
            <a:endParaRPr lang="en-US" altLang="zh-CN" dirty="0"/>
          </a:p>
          <a:p>
            <a:pPr lvl="2"/>
            <a:endParaRPr lang="en-US" altLang="zh-CN" sz="1600" dirty="0"/>
          </a:p>
          <a:p>
            <a:pPr lvl="2"/>
            <a:endParaRPr lang="en-US" altLang="zh-CN" sz="1600" dirty="0"/>
          </a:p>
          <a:p>
            <a:pPr lvl="1"/>
            <a:endParaRPr kumimoji="1" lang="en-US" altLang="zh-CN" sz="2000" dirty="0"/>
          </a:p>
          <a:p>
            <a:pPr lvl="1"/>
            <a:endParaRPr kumimoji="1" lang="zh-CN" altLang="en-US" sz="2000" dirty="0"/>
          </a:p>
        </p:txBody>
      </p:sp>
      <p:sp>
        <p:nvSpPr>
          <p:cNvPr id="4" name="幻灯片编号占位符 3"/>
          <p:cNvSpPr>
            <a:spLocks noGrp="1"/>
          </p:cNvSpPr>
          <p:nvPr>
            <p:ph type="sldNum" sz="quarter" idx="13"/>
          </p:nvPr>
        </p:nvSpPr>
        <p:spPr/>
        <p:txBody>
          <a:bodyPr/>
          <a:lstStyle/>
          <a:p>
            <a:fld id="{33D6DA08-2198-194F-8B57-C883F3E47026}" type="slidenum">
              <a:rPr kumimoji="1" lang="zh-CN" altLang="en-US" smtClean="0"/>
              <a:t>31</a:t>
            </a:fld>
            <a:endParaRPr kumimoji="1" lang="zh-CN" altLang="en-US"/>
          </a:p>
        </p:txBody>
      </p:sp>
      <p:pic>
        <p:nvPicPr>
          <p:cNvPr id="9" name="图片 8"/>
          <p:cNvPicPr>
            <a:picLocks noChangeAspect="1"/>
          </p:cNvPicPr>
          <p:nvPr/>
        </p:nvPicPr>
        <p:blipFill>
          <a:blip r:embed="rId3"/>
          <a:stretch>
            <a:fillRect/>
          </a:stretch>
        </p:blipFill>
        <p:spPr>
          <a:xfrm>
            <a:off x="322288" y="2114550"/>
            <a:ext cx="11899900" cy="4241800"/>
          </a:xfrm>
          <a:prstGeom prst="rect">
            <a:avLst/>
          </a:prstGeom>
        </p:spPr>
      </p:pic>
    </p:spTree>
    <p:extLst>
      <p:ext uri="{BB962C8B-B14F-4D97-AF65-F5344CB8AC3E}">
        <p14:creationId xmlns:p14="http://schemas.microsoft.com/office/powerpoint/2010/main" val="2081075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Conclusion</a:t>
            </a:r>
            <a:endParaRPr kumimoji="1" lang="zh-CN" altLang="en-US" dirty="0"/>
          </a:p>
        </p:txBody>
      </p:sp>
      <p:sp>
        <p:nvSpPr>
          <p:cNvPr id="3" name="内容占位符 2"/>
          <p:cNvSpPr>
            <a:spLocks noGrp="1"/>
          </p:cNvSpPr>
          <p:nvPr>
            <p:ph idx="1"/>
          </p:nvPr>
        </p:nvSpPr>
        <p:spPr/>
        <p:txBody>
          <a:bodyPr>
            <a:normAutofit lnSpcReduction="10000"/>
          </a:bodyPr>
          <a:lstStyle/>
          <a:p>
            <a:r>
              <a:rPr kumimoji="1" lang="en-US" altLang="zh-CN" sz="2400" b="1" dirty="0"/>
              <a:t>TCP still suffers from an unsatisfying performance</a:t>
            </a:r>
          </a:p>
          <a:p>
            <a:pPr lvl="1"/>
            <a:r>
              <a:rPr kumimoji="1" lang="en-US" altLang="zh-CN" sz="2000" dirty="0"/>
              <a:t>Flow startup problem, inefficient congestion control scheme </a:t>
            </a:r>
          </a:p>
          <a:p>
            <a:pPr marL="0" indent="0">
              <a:buNone/>
            </a:pPr>
            <a:endParaRPr kumimoji="1" lang="en-US" altLang="zh-CN" b="1" dirty="0"/>
          </a:p>
          <a:p>
            <a:r>
              <a:rPr lang="en-US" altLang="zh-CN" sz="2400" b="1" dirty="0"/>
              <a:t>We propose a system called </a:t>
            </a:r>
            <a:r>
              <a:rPr lang="en-US" altLang="zh-CN" sz="2400" b="1" i="1" dirty="0">
                <a:solidFill>
                  <a:srgbClr val="C00000"/>
                </a:solidFill>
              </a:rPr>
              <a:t>TCP-RL</a:t>
            </a:r>
            <a:r>
              <a:rPr kumimoji="1" lang="en-US" altLang="zh-CN" sz="2400" b="1" dirty="0"/>
              <a:t>, </a:t>
            </a:r>
            <a:r>
              <a:rPr kumimoji="1" lang="en-US" altLang="zh-CN" sz="2400" b="1" dirty="0">
                <a:solidFill>
                  <a:srgbClr val="C00000"/>
                </a:solidFill>
              </a:rPr>
              <a:t>dynamically</a:t>
            </a:r>
            <a:r>
              <a:rPr kumimoji="1" lang="en-US" altLang="zh-CN" sz="2400" b="1" dirty="0"/>
              <a:t> Setting TCP Initial Windows and Congestion Control Schemes through </a:t>
            </a:r>
            <a:r>
              <a:rPr kumimoji="1" lang="en-US" altLang="zh-CN" sz="2400" b="1" dirty="0">
                <a:solidFill>
                  <a:srgbClr val="C00000"/>
                </a:solidFill>
              </a:rPr>
              <a:t>Reinforcement Learning </a:t>
            </a:r>
          </a:p>
          <a:p>
            <a:endParaRPr kumimoji="1" lang="en-US" altLang="zh-CN" b="1" dirty="0"/>
          </a:p>
          <a:p>
            <a:r>
              <a:rPr lang="en-US" altLang="zh-CN" sz="2400" b="1" dirty="0"/>
              <a:t>Testbed and Online experiment prove our system works well.</a:t>
            </a:r>
          </a:p>
          <a:p>
            <a:pPr lvl="1"/>
            <a:r>
              <a:rPr lang="en-US" altLang="zh-CN" sz="2000" b="1" dirty="0"/>
              <a:t>For IW configuration for show flows:</a:t>
            </a:r>
          </a:p>
          <a:p>
            <a:pPr lvl="2"/>
            <a:r>
              <a:rPr lang="en-US" altLang="zh-CN" sz="1800" dirty="0"/>
              <a:t>Online: 23% performance improvement</a:t>
            </a:r>
          </a:p>
          <a:p>
            <a:pPr lvl="2"/>
            <a:r>
              <a:rPr lang="en-US" altLang="zh-CN" sz="1800" dirty="0"/>
              <a:t>Testbed: 29% performance improvement</a:t>
            </a:r>
          </a:p>
          <a:p>
            <a:pPr lvl="1"/>
            <a:r>
              <a:rPr lang="en-US" altLang="zh-CN" sz="2000" b="1" dirty="0"/>
              <a:t>For CC configuration for long flows:</a:t>
            </a:r>
          </a:p>
          <a:p>
            <a:pPr lvl="2"/>
            <a:r>
              <a:rPr lang="en-US" altLang="zh-CN" sz="1600" dirty="0"/>
              <a:t>Ranking top 5 for about 85% network conditions</a:t>
            </a:r>
          </a:p>
          <a:p>
            <a:pPr lvl="2"/>
            <a:r>
              <a:rPr lang="en-US" altLang="zh-CN" sz="1600" dirty="0"/>
              <a:t>Performance drops less than 12% compared with the best performing CC</a:t>
            </a:r>
          </a:p>
          <a:p>
            <a:pPr lvl="2"/>
            <a:r>
              <a:rPr lang="en-US" altLang="zh-CN" sz="1600" dirty="0"/>
              <a:t>Fast convergence : 2~3 trials</a:t>
            </a:r>
          </a:p>
          <a:p>
            <a:endParaRPr kumimoji="1" lang="en-US" altLang="zh-CN" b="1" dirty="0"/>
          </a:p>
        </p:txBody>
      </p:sp>
      <p:sp>
        <p:nvSpPr>
          <p:cNvPr id="4" name="幻灯片编号占位符 3"/>
          <p:cNvSpPr>
            <a:spLocks noGrp="1"/>
          </p:cNvSpPr>
          <p:nvPr>
            <p:ph type="sldNum" sz="quarter" idx="13"/>
          </p:nvPr>
        </p:nvSpPr>
        <p:spPr/>
        <p:txBody>
          <a:bodyPr/>
          <a:lstStyle/>
          <a:p>
            <a:fld id="{33D6DA08-2198-194F-8B57-C883F3E47026}" type="slidenum">
              <a:rPr kumimoji="1" lang="zh-CN" altLang="en-US" smtClean="0"/>
              <a:t>32</a:t>
            </a:fld>
            <a:endParaRPr kumimoji="1" lang="zh-CN" altLang="en-US"/>
          </a:p>
        </p:txBody>
      </p:sp>
    </p:spTree>
    <p:extLst>
      <p:ext uri="{BB962C8B-B14F-4D97-AF65-F5344CB8AC3E}">
        <p14:creationId xmlns:p14="http://schemas.microsoft.com/office/powerpoint/2010/main" val="18770508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Pantheon</a:t>
            </a:r>
            <a:endParaRPr kumimoji="1" lang="zh-CN" altLang="en-US" dirty="0"/>
          </a:p>
        </p:txBody>
      </p:sp>
      <p:sp>
        <p:nvSpPr>
          <p:cNvPr id="3" name="内容占位符 2"/>
          <p:cNvSpPr>
            <a:spLocks noGrp="1"/>
          </p:cNvSpPr>
          <p:nvPr>
            <p:ph idx="1"/>
          </p:nvPr>
        </p:nvSpPr>
        <p:spPr/>
        <p:txBody>
          <a:bodyPr>
            <a:normAutofit fontScale="92500" lnSpcReduction="20000"/>
          </a:bodyPr>
          <a:lstStyle/>
          <a:p>
            <a:pPr>
              <a:lnSpc>
                <a:spcPct val="150000"/>
              </a:lnSpc>
            </a:pPr>
            <a:r>
              <a:rPr kumimoji="1" lang="zh-CN" altLang="en-US" b="1" dirty="0">
                <a:latin typeface="微软雅黑" panose="020B0503020204020204" pitchFamily="34" charset="-122"/>
                <a:ea typeface="微软雅黑" panose="020B0503020204020204" pitchFamily="34" charset="-122"/>
              </a:rPr>
              <a:t>包含许多流行的，实用的拥塞控制方案。</a:t>
            </a:r>
            <a:r>
              <a:rPr kumimoji="1" lang="en-US" altLang="zh-CN" b="1" dirty="0">
                <a:latin typeface="微软雅黑" panose="020B0503020204020204" pitchFamily="34" charset="-122"/>
                <a:ea typeface="微软雅黑" panose="020B0503020204020204" pitchFamily="34" charset="-122"/>
              </a:rPr>
              <a:t>Pantheon</a:t>
            </a:r>
            <a:r>
              <a:rPr kumimoji="1" lang="zh-CN" altLang="en-US" b="1" dirty="0">
                <a:latin typeface="微软雅黑" panose="020B0503020204020204" pitchFamily="34" charset="-122"/>
                <a:ea typeface="微软雅黑" panose="020B0503020204020204" pitchFamily="34" charset="-122"/>
              </a:rPr>
              <a:t>使它们能够在一个公共接口上运行，同时测试和比较它们的性能。</a:t>
            </a:r>
            <a:endParaRPr kumimoji="1" lang="en-US" altLang="zh-CN" b="1" dirty="0">
              <a:latin typeface="微软雅黑" panose="020B0503020204020204" pitchFamily="34" charset="-122"/>
              <a:ea typeface="微软雅黑" panose="020B0503020204020204" pitchFamily="34" charset="-122"/>
            </a:endParaRPr>
          </a:p>
          <a:p>
            <a:pPr>
              <a:lnSpc>
                <a:spcPct val="150000"/>
              </a:lnSpc>
            </a:pPr>
            <a:r>
              <a:rPr kumimoji="1" lang="en-US" altLang="zh-CN" b="1" dirty="0">
                <a:latin typeface="微软雅黑" panose="020B0503020204020204" pitchFamily="34" charset="-122"/>
                <a:ea typeface="微软雅黑" panose="020B0503020204020204" pitchFamily="34" charset="-122"/>
              </a:rPr>
              <a:t>Pantheon</a:t>
            </a:r>
            <a:r>
              <a:rPr kumimoji="1" lang="zh-CN" altLang="en-US" b="1" dirty="0">
                <a:latin typeface="微软雅黑" panose="020B0503020204020204" pitchFamily="34" charset="-122"/>
                <a:ea typeface="微软雅黑" panose="020B0503020204020204" pitchFamily="34" charset="-122"/>
              </a:rPr>
              <a:t>是使用</a:t>
            </a:r>
            <a:r>
              <a:rPr kumimoji="1" lang="en-US" altLang="zh-CN" b="1" dirty="0">
                <a:latin typeface="微软雅黑" panose="020B0503020204020204" pitchFamily="34" charset="-122"/>
                <a:ea typeface="微软雅黑" panose="020B0503020204020204" pitchFamily="34" charset="-122"/>
              </a:rPr>
              <a:t>mahimahi</a:t>
            </a:r>
            <a:r>
              <a:rPr kumimoji="1" lang="zh-CN" altLang="en-US" b="1" dirty="0">
                <a:latin typeface="微软雅黑" panose="020B0503020204020204" pitchFamily="34" charset="-122"/>
                <a:ea typeface="微软雅黑" panose="020B0503020204020204" pitchFamily="34" charset="-122"/>
              </a:rPr>
              <a:t>来模拟不同的网络状况对其所包含的各种拥塞控制算法进行评估的。</a:t>
            </a:r>
            <a:endParaRPr kumimoji="1" lang="en-US" altLang="zh-CN" b="1" dirty="0">
              <a:latin typeface="微软雅黑" panose="020B0503020204020204" pitchFamily="34" charset="-122"/>
              <a:ea typeface="微软雅黑" panose="020B0503020204020204" pitchFamily="34" charset="-122"/>
            </a:endParaRPr>
          </a:p>
          <a:p>
            <a:pPr>
              <a:lnSpc>
                <a:spcPct val="150000"/>
              </a:lnSpc>
            </a:pPr>
            <a:r>
              <a:rPr kumimoji="1" lang="zh-CN" altLang="en-US" b="1" dirty="0">
                <a:latin typeface="微软雅黑" panose="020B0503020204020204" pitchFamily="34" charset="-122"/>
                <a:ea typeface="微软雅黑" panose="020B0503020204020204" pitchFamily="34" charset="-122"/>
              </a:rPr>
              <a:t>支持在其中加入自己设计的拥塞控制算法与其他的拥塞控制算法一同将进行比较。</a:t>
            </a:r>
            <a:endParaRPr kumimoji="1" lang="en-US" altLang="zh-CN" b="1" dirty="0">
              <a:latin typeface="微软雅黑" panose="020B0503020204020204" pitchFamily="34" charset="-122"/>
              <a:ea typeface="微软雅黑" panose="020B0503020204020204" pitchFamily="34" charset="-122"/>
            </a:endParaRPr>
          </a:p>
          <a:p>
            <a:pPr>
              <a:lnSpc>
                <a:spcPct val="150000"/>
              </a:lnSpc>
            </a:pPr>
            <a:r>
              <a:rPr kumimoji="1" lang="zh-CN" altLang="en-US" b="1" dirty="0">
                <a:latin typeface="微软雅黑" panose="020B0503020204020204" pitchFamily="34" charset="-122"/>
                <a:ea typeface="微软雅黑" panose="020B0503020204020204" pitchFamily="34" charset="-122"/>
              </a:rPr>
              <a:t>整个项目在</a:t>
            </a:r>
            <a:r>
              <a:rPr kumimoji="1" lang="en-US" altLang="zh-CN" b="1" dirty="0">
                <a:latin typeface="微软雅黑" panose="020B0503020204020204" pitchFamily="34" charset="-122"/>
                <a:ea typeface="微软雅黑" panose="020B0503020204020204" pitchFamily="34" charset="-122"/>
              </a:rPr>
              <a:t>GitHub</a:t>
            </a:r>
            <a:r>
              <a:rPr kumimoji="1" lang="zh-CN" altLang="en-US" b="1" dirty="0">
                <a:latin typeface="微软雅黑" panose="020B0503020204020204" pitchFamily="34" charset="-122"/>
                <a:ea typeface="微软雅黑" panose="020B0503020204020204" pitchFamily="34" charset="-122"/>
              </a:rPr>
              <a:t>上有完整的文档：</a:t>
            </a:r>
            <a:endParaRPr kumimoji="1" lang="en-US" altLang="zh-CN" b="1" dirty="0">
              <a:latin typeface="微软雅黑" panose="020B0503020204020204" pitchFamily="34" charset="-122"/>
              <a:ea typeface="微软雅黑" panose="020B0503020204020204" pitchFamily="34" charset="-122"/>
            </a:endParaRPr>
          </a:p>
          <a:p>
            <a:pPr>
              <a:lnSpc>
                <a:spcPct val="150000"/>
              </a:lnSpc>
            </a:pPr>
            <a:r>
              <a:rPr kumimoji="1" lang="en-US" altLang="zh-CN" b="1" dirty="0">
                <a:latin typeface="微软雅黑" panose="020B0503020204020204" pitchFamily="34" charset="-122"/>
                <a:ea typeface="微软雅黑" panose="020B0503020204020204" pitchFamily="34" charset="-122"/>
                <a:hlinkClick r:id="rId3"/>
              </a:rPr>
              <a:t>https://github.com/StanfordSNR/pantheon</a:t>
            </a:r>
            <a:endParaRPr kumimoji="1" lang="en-US" altLang="zh-CN" b="1" dirty="0">
              <a:latin typeface="微软雅黑" panose="020B0503020204020204" pitchFamily="34" charset="-122"/>
              <a:ea typeface="微软雅黑" panose="020B0503020204020204" pitchFamily="34" charset="-122"/>
            </a:endParaRPr>
          </a:p>
        </p:txBody>
      </p:sp>
      <p:sp>
        <p:nvSpPr>
          <p:cNvPr id="4" name="幻灯片编号占位符 3"/>
          <p:cNvSpPr>
            <a:spLocks noGrp="1"/>
          </p:cNvSpPr>
          <p:nvPr>
            <p:ph type="sldNum" sz="quarter" idx="13"/>
          </p:nvPr>
        </p:nvSpPr>
        <p:spPr/>
        <p:txBody>
          <a:bodyPr/>
          <a:lstStyle/>
          <a:p>
            <a:fld id="{33D6DA08-2198-194F-8B57-C883F3E47026}" type="slidenum">
              <a:rPr kumimoji="1" lang="zh-CN" altLang="en-US" smtClean="0"/>
              <a:t>33</a:t>
            </a:fld>
            <a:endParaRPr kumimoji="1" lang="zh-CN" altLang="en-US"/>
          </a:p>
        </p:txBody>
      </p:sp>
    </p:spTree>
    <p:extLst>
      <p:ext uri="{BB962C8B-B14F-4D97-AF65-F5344CB8AC3E}">
        <p14:creationId xmlns:p14="http://schemas.microsoft.com/office/powerpoint/2010/main" val="2087561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mahimahi</a:t>
            </a:r>
            <a:endParaRPr kumimoji="1" lang="zh-CN" altLang="en-US" dirty="0"/>
          </a:p>
        </p:txBody>
      </p:sp>
      <p:sp>
        <p:nvSpPr>
          <p:cNvPr id="3" name="内容占位符 2"/>
          <p:cNvSpPr>
            <a:spLocks noGrp="1"/>
          </p:cNvSpPr>
          <p:nvPr>
            <p:ph idx="1"/>
          </p:nvPr>
        </p:nvSpPr>
        <p:spPr/>
        <p:txBody>
          <a:bodyPr>
            <a:normAutofit/>
          </a:bodyPr>
          <a:lstStyle/>
          <a:p>
            <a:pPr>
              <a:lnSpc>
                <a:spcPct val="150000"/>
              </a:lnSpc>
            </a:pPr>
            <a:r>
              <a:rPr kumimoji="1" lang="zh-CN" altLang="en-US" b="1" dirty="0">
                <a:latin typeface="微软雅黑" panose="020B0503020204020204" pitchFamily="34" charset="-122"/>
                <a:ea typeface="微软雅黑" panose="020B0503020204020204" pitchFamily="34" charset="-122"/>
              </a:rPr>
              <a:t>一组轻量级的工具，用于在模拟网络条件下记录和重放</a:t>
            </a:r>
            <a:r>
              <a:rPr kumimoji="1" lang="en-US" altLang="zh-CN" b="1" dirty="0">
                <a:latin typeface="微软雅黑" panose="020B0503020204020204" pitchFamily="34" charset="-122"/>
                <a:ea typeface="微软雅黑" panose="020B0503020204020204" pitchFamily="34" charset="-122"/>
              </a:rPr>
              <a:t>HTTP</a:t>
            </a:r>
            <a:r>
              <a:rPr kumimoji="1" lang="zh-CN" altLang="en-US" b="1" dirty="0">
                <a:latin typeface="微软雅黑" panose="020B0503020204020204" pitchFamily="34" charset="-122"/>
                <a:ea typeface="微软雅黑" panose="020B0503020204020204" pitchFamily="34" charset="-122"/>
              </a:rPr>
              <a:t>内容时提供准确的度量。该软件可以直接在</a:t>
            </a:r>
            <a:r>
              <a:rPr kumimoji="1" lang="en-US" altLang="zh-CN" b="1" dirty="0">
                <a:latin typeface="微软雅黑" panose="020B0503020204020204" pitchFamily="34" charset="-122"/>
                <a:ea typeface="微软雅黑" panose="020B0503020204020204" pitchFamily="34" charset="-122"/>
              </a:rPr>
              <a:t>Ubuntu</a:t>
            </a:r>
            <a:r>
              <a:rPr kumimoji="1" lang="zh-CN" altLang="en-US" b="1" dirty="0">
                <a:latin typeface="微软雅黑" panose="020B0503020204020204" pitchFamily="34" charset="-122"/>
                <a:ea typeface="微软雅黑" panose="020B0503020204020204" pitchFamily="34" charset="-122"/>
              </a:rPr>
              <a:t>上进行安装和使用。</a:t>
            </a:r>
            <a:endParaRPr kumimoji="1" lang="en-US" altLang="zh-CN" b="1" dirty="0">
              <a:latin typeface="微软雅黑" panose="020B0503020204020204" pitchFamily="34" charset="-122"/>
              <a:ea typeface="微软雅黑" panose="020B0503020204020204" pitchFamily="34" charset="-122"/>
            </a:endParaRPr>
          </a:p>
          <a:p>
            <a:pPr>
              <a:lnSpc>
                <a:spcPct val="150000"/>
              </a:lnSpc>
            </a:pPr>
            <a:r>
              <a:rPr kumimoji="1" lang="en-US" altLang="zh-CN" b="1" dirty="0">
                <a:latin typeface="微软雅黑" panose="020B0503020204020204" pitchFamily="34" charset="-122"/>
                <a:ea typeface="微软雅黑" panose="020B0503020204020204" pitchFamily="34" charset="-122"/>
              </a:rPr>
              <a:t>Mahimahi</a:t>
            </a:r>
            <a:r>
              <a:rPr kumimoji="1" lang="zh-CN" altLang="en-US" b="1" dirty="0">
                <a:latin typeface="微软雅黑" panose="020B0503020204020204" pitchFamily="34" charset="-122"/>
                <a:ea typeface="微软雅黑" panose="020B0503020204020204" pitchFamily="34" charset="-122"/>
              </a:rPr>
              <a:t>的工具可以用来观察传输中的数据包或者模拟所需的网络传输行为。</a:t>
            </a:r>
            <a:endParaRPr kumimoji="1" lang="en-US" altLang="zh-CN" b="1" dirty="0">
              <a:latin typeface="微软雅黑" panose="020B0503020204020204" pitchFamily="34" charset="-122"/>
              <a:ea typeface="微软雅黑" panose="020B0503020204020204" pitchFamily="34" charset="-122"/>
            </a:endParaRPr>
          </a:p>
          <a:p>
            <a:endParaRPr kumimoji="1" lang="en-US" altLang="zh-CN" b="1" dirty="0"/>
          </a:p>
        </p:txBody>
      </p:sp>
      <p:sp>
        <p:nvSpPr>
          <p:cNvPr id="4" name="幻灯片编号占位符 3"/>
          <p:cNvSpPr>
            <a:spLocks noGrp="1"/>
          </p:cNvSpPr>
          <p:nvPr>
            <p:ph type="sldNum" sz="quarter" idx="13"/>
          </p:nvPr>
        </p:nvSpPr>
        <p:spPr/>
        <p:txBody>
          <a:bodyPr/>
          <a:lstStyle/>
          <a:p>
            <a:fld id="{33D6DA08-2198-194F-8B57-C883F3E47026}" type="slidenum">
              <a:rPr kumimoji="1" lang="zh-CN" altLang="en-US" smtClean="0"/>
              <a:t>34</a:t>
            </a:fld>
            <a:endParaRPr kumimoji="1" lang="zh-CN" altLang="en-US"/>
          </a:p>
        </p:txBody>
      </p:sp>
      <p:sp>
        <p:nvSpPr>
          <p:cNvPr id="5" name="左大括号 4">
            <a:extLst>
              <a:ext uri="{FF2B5EF4-FFF2-40B4-BE49-F238E27FC236}">
                <a16:creationId xmlns:a16="http://schemas.microsoft.com/office/drawing/2014/main" id="{5511FB3D-C8F8-4CDA-8DF3-FEF3F008A38B}"/>
              </a:ext>
            </a:extLst>
          </p:cNvPr>
          <p:cNvSpPr/>
          <p:nvPr/>
        </p:nvSpPr>
        <p:spPr>
          <a:xfrm>
            <a:off x="2118911" y="4235328"/>
            <a:ext cx="657727" cy="23622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C3E651C-8376-4670-BBC3-025E70C7C5EC}"/>
              </a:ext>
            </a:extLst>
          </p:cNvPr>
          <p:cNvSpPr txBox="1"/>
          <p:nvPr/>
        </p:nvSpPr>
        <p:spPr>
          <a:xfrm>
            <a:off x="298238" y="5154818"/>
            <a:ext cx="1890261"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mahimahi</a:t>
            </a:r>
            <a:endParaRPr lang="zh-CN" altLang="en-US" sz="28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008732A5-B06E-406B-AC14-A3439872BD3C}"/>
              </a:ext>
            </a:extLst>
          </p:cNvPr>
          <p:cNvSpPr txBox="1"/>
          <p:nvPr/>
        </p:nvSpPr>
        <p:spPr>
          <a:xfrm>
            <a:off x="2646947" y="3973718"/>
            <a:ext cx="7892716"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网络仿真工具</a:t>
            </a:r>
            <a:r>
              <a:rPr lang="en-US" altLang="zh-CN" sz="2800" dirty="0">
                <a:latin typeface="微软雅黑" panose="020B0503020204020204" pitchFamily="34" charset="-122"/>
                <a:ea typeface="微软雅黑" panose="020B0503020204020204" pitchFamily="34" charset="-122"/>
              </a:rPr>
              <a:t>(Network Emulation Tools)</a:t>
            </a:r>
            <a:endParaRPr lang="zh-CN" altLang="en-US" sz="28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57FB0E83-288E-4A5F-B339-1C6DA6153B45}"/>
              </a:ext>
            </a:extLst>
          </p:cNvPr>
          <p:cNvSpPr txBox="1"/>
          <p:nvPr/>
        </p:nvSpPr>
        <p:spPr>
          <a:xfrm>
            <a:off x="2701170" y="6335859"/>
            <a:ext cx="9063790" cy="523220"/>
          </a:xfrm>
          <a:prstGeom prst="rect">
            <a:avLst/>
          </a:prstGeom>
          <a:noFill/>
        </p:spPr>
        <p:txBody>
          <a:bodyPr wrap="square" rtlCol="0">
            <a:spAutoFit/>
          </a:bodyPr>
          <a:lstStyle/>
          <a:p>
            <a:r>
              <a:rPr lang="en-US" altLang="zh-CN" sz="2800" b="1" dirty="0">
                <a:latin typeface="微软雅黑" panose="020B0503020204020204" pitchFamily="34" charset="-122"/>
                <a:ea typeface="微软雅黑" panose="020B0503020204020204" pitchFamily="34" charset="-122"/>
              </a:rPr>
              <a:t>HTTP</a:t>
            </a:r>
            <a:r>
              <a:rPr lang="zh-CN" altLang="en-US" sz="2800" b="1" dirty="0">
                <a:latin typeface="微软雅黑" panose="020B0503020204020204" pitchFamily="34" charset="-122"/>
                <a:ea typeface="微软雅黑" panose="020B0503020204020204" pitchFamily="34" charset="-122"/>
              </a:rPr>
              <a:t>摄录及回放工具</a:t>
            </a:r>
            <a:r>
              <a:rPr lang="en-US" altLang="zh-CN" sz="2800" dirty="0">
                <a:latin typeface="微软雅黑" panose="020B0503020204020204" pitchFamily="34" charset="-122"/>
                <a:ea typeface="微软雅黑" panose="020B0503020204020204" pitchFamily="34" charset="-122"/>
              </a:rPr>
              <a:t>(HTTP Record-and-Replay Tools</a:t>
            </a:r>
            <a:r>
              <a:rPr lang="zh-CN" altLang="en-US" sz="28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3981160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mahimahi</a:t>
            </a:r>
            <a:endParaRPr kumimoji="1" lang="zh-CN" altLang="en-US" dirty="0"/>
          </a:p>
        </p:txBody>
      </p:sp>
      <p:sp>
        <p:nvSpPr>
          <p:cNvPr id="4" name="幻灯片编号占位符 3"/>
          <p:cNvSpPr>
            <a:spLocks noGrp="1"/>
          </p:cNvSpPr>
          <p:nvPr>
            <p:ph type="sldNum" sz="quarter" idx="13"/>
          </p:nvPr>
        </p:nvSpPr>
        <p:spPr/>
        <p:txBody>
          <a:bodyPr/>
          <a:lstStyle/>
          <a:p>
            <a:fld id="{33D6DA08-2198-194F-8B57-C883F3E47026}" type="slidenum">
              <a:rPr kumimoji="1" lang="zh-CN" altLang="en-US" smtClean="0"/>
              <a:t>35</a:t>
            </a:fld>
            <a:endParaRPr kumimoji="1" lang="zh-CN" altLang="en-US"/>
          </a:p>
        </p:txBody>
      </p:sp>
      <p:sp>
        <p:nvSpPr>
          <p:cNvPr id="5" name="左大括号 4">
            <a:extLst>
              <a:ext uri="{FF2B5EF4-FFF2-40B4-BE49-F238E27FC236}">
                <a16:creationId xmlns:a16="http://schemas.microsoft.com/office/drawing/2014/main" id="{5511FB3D-C8F8-4CDA-8DF3-FEF3F008A38B}"/>
              </a:ext>
            </a:extLst>
          </p:cNvPr>
          <p:cNvSpPr/>
          <p:nvPr/>
        </p:nvSpPr>
        <p:spPr>
          <a:xfrm>
            <a:off x="2744647" y="1623426"/>
            <a:ext cx="657727" cy="409073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008732A5-B06E-406B-AC14-A3439872BD3C}"/>
              </a:ext>
            </a:extLst>
          </p:cNvPr>
          <p:cNvSpPr txBox="1"/>
          <p:nvPr/>
        </p:nvSpPr>
        <p:spPr>
          <a:xfrm>
            <a:off x="322289" y="3043990"/>
            <a:ext cx="2422358" cy="1815882"/>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网络仿真工具</a:t>
            </a:r>
            <a:r>
              <a:rPr lang="en-US" altLang="zh-CN" sz="2800" dirty="0">
                <a:latin typeface="微软雅黑" panose="020B0503020204020204" pitchFamily="34" charset="-122"/>
                <a:ea typeface="微软雅黑" panose="020B0503020204020204" pitchFamily="34" charset="-122"/>
              </a:rPr>
              <a:t>(Network Emulation Tools)</a:t>
            </a:r>
            <a:endParaRPr lang="zh-CN" altLang="en-US" sz="28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8490A93F-D985-4D77-BA58-806A724EF843}"/>
              </a:ext>
            </a:extLst>
          </p:cNvPr>
          <p:cNvSpPr txBox="1"/>
          <p:nvPr/>
        </p:nvSpPr>
        <p:spPr>
          <a:xfrm>
            <a:off x="3402374" y="1344276"/>
            <a:ext cx="7169373" cy="1135054"/>
          </a:xfrm>
          <a:prstGeom prst="rect">
            <a:avLst/>
          </a:prstGeom>
          <a:noFill/>
        </p:spPr>
        <p:txBody>
          <a:bodyPr wrap="square" rtlCol="0">
            <a:spAutoFit/>
          </a:bodyPr>
          <a:lstStyle/>
          <a:p>
            <a:pPr>
              <a:lnSpc>
                <a:spcPct val="150000"/>
              </a:lnSpc>
            </a:pPr>
            <a:r>
              <a:rPr lang="en-US" altLang="zh-CN" sz="2400" b="1" dirty="0">
                <a:latin typeface="微软雅黑" panose="020B0503020204020204" pitchFamily="34" charset="-122"/>
                <a:ea typeface="微软雅黑" panose="020B0503020204020204" pitchFamily="34" charset="-122"/>
              </a:rPr>
              <a:t>DelayShell</a:t>
            </a:r>
            <a:r>
              <a:rPr lang="zh-CN" altLang="en-US" sz="2400" dirty="0">
                <a:latin typeface="微软雅黑" panose="020B0503020204020204" pitchFamily="34" charset="-122"/>
                <a:ea typeface="微软雅黑" panose="020B0503020204020204" pitchFamily="34" charset="-122"/>
              </a:rPr>
              <a:t>：每一个进入或者离开的包都会被指定延迟。即强加一个固定的延迟</a:t>
            </a:r>
          </a:p>
        </p:txBody>
      </p:sp>
      <p:sp>
        <p:nvSpPr>
          <p:cNvPr id="10" name="文本框 9">
            <a:extLst>
              <a:ext uri="{FF2B5EF4-FFF2-40B4-BE49-F238E27FC236}">
                <a16:creationId xmlns:a16="http://schemas.microsoft.com/office/drawing/2014/main" id="{3F5F80AF-C0CF-47D2-97BB-1C8247885D6C}"/>
              </a:ext>
            </a:extLst>
          </p:cNvPr>
          <p:cNvSpPr txBox="1"/>
          <p:nvPr/>
        </p:nvSpPr>
        <p:spPr>
          <a:xfrm>
            <a:off x="3402374" y="5453437"/>
            <a:ext cx="7267074" cy="1135054"/>
          </a:xfrm>
          <a:prstGeom prst="rect">
            <a:avLst/>
          </a:prstGeom>
          <a:noFill/>
        </p:spPr>
        <p:txBody>
          <a:bodyPr wrap="square" rtlCol="0">
            <a:spAutoFit/>
          </a:bodyPr>
          <a:lstStyle/>
          <a:p>
            <a:pPr>
              <a:lnSpc>
                <a:spcPct val="150000"/>
              </a:lnSpc>
            </a:pPr>
            <a:r>
              <a:rPr lang="en-US" altLang="zh-CN" sz="2400" b="1" dirty="0">
                <a:latin typeface="微软雅黑" panose="020B0503020204020204" pitchFamily="34" charset="-122"/>
                <a:ea typeface="微软雅黑" panose="020B0503020204020204" pitchFamily="34" charset="-122"/>
              </a:rPr>
              <a:t>LossShell</a:t>
            </a:r>
            <a:r>
              <a:rPr lang="zh-CN" altLang="en-US" sz="2400" dirty="0">
                <a:latin typeface="微软雅黑" panose="020B0503020204020204" pitchFamily="34" charset="-122"/>
                <a:ea typeface="微软雅黑" panose="020B0503020204020204" pitchFamily="34" charset="-122"/>
              </a:rPr>
              <a:t>：当离开和进入</a:t>
            </a:r>
            <a:r>
              <a:rPr lang="en-US" altLang="zh-CN" sz="2400" dirty="0">
                <a:latin typeface="微软雅黑" panose="020B0503020204020204" pitchFamily="34" charset="-122"/>
                <a:ea typeface="微软雅黑" panose="020B0503020204020204" pitchFamily="34" charset="-122"/>
              </a:rPr>
              <a:t>LossShell</a:t>
            </a:r>
            <a:r>
              <a:rPr lang="zh-CN" altLang="en-US" sz="2400" dirty="0">
                <a:latin typeface="微软雅黑" panose="020B0503020204020204" pitchFamily="34" charset="-122"/>
                <a:ea typeface="微软雅黑" panose="020B0503020204020204" pitchFamily="34" charset="-122"/>
              </a:rPr>
              <a:t>时，数据包都会以给定的速率丢失</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在</a:t>
            </a:r>
            <a:r>
              <a:rPr lang="en-US" altLang="zh-CN" sz="2400" dirty="0">
                <a:latin typeface="微软雅黑" panose="020B0503020204020204" pitchFamily="34" charset="-122"/>
                <a:ea typeface="微软雅黑" panose="020B0503020204020204" pitchFamily="34" charset="-122"/>
              </a:rPr>
              <a:t>0</a:t>
            </a:r>
            <a:r>
              <a:rPr lang="zh-CN" altLang="en-US" sz="2400" dirty="0">
                <a:latin typeface="微软雅黑" panose="020B0503020204020204" pitchFamily="34" charset="-122"/>
                <a:ea typeface="微软雅黑" panose="020B0503020204020204" pitchFamily="34" charset="-122"/>
              </a:rPr>
              <a:t>到</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之间</a:t>
            </a:r>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35D33E74-D3F7-41EC-9D66-F294B90FBC14}"/>
              </a:ext>
            </a:extLst>
          </p:cNvPr>
          <p:cNvSpPr txBox="1"/>
          <p:nvPr/>
        </p:nvSpPr>
        <p:spPr>
          <a:xfrm>
            <a:off x="3402374" y="3043990"/>
            <a:ext cx="7426047" cy="1689052"/>
          </a:xfrm>
          <a:prstGeom prst="rect">
            <a:avLst/>
          </a:prstGeom>
          <a:noFill/>
        </p:spPr>
        <p:txBody>
          <a:bodyPr wrap="square" rtlCol="0">
            <a:spAutoFit/>
          </a:bodyPr>
          <a:lstStyle/>
          <a:p>
            <a:pPr>
              <a:lnSpc>
                <a:spcPct val="150000"/>
              </a:lnSpc>
            </a:pPr>
            <a:r>
              <a:rPr lang="en-US" altLang="zh-CN" sz="2400" b="1" dirty="0">
                <a:latin typeface="微软雅黑" panose="020B0503020204020204" pitchFamily="34" charset="-122"/>
                <a:ea typeface="微软雅黑" panose="020B0503020204020204" pitchFamily="34" charset="-122"/>
              </a:rPr>
              <a:t>LinkShell</a:t>
            </a:r>
            <a:r>
              <a:rPr lang="zh-CN" altLang="en-US" sz="2400" dirty="0">
                <a:latin typeface="微软雅黑" panose="020B0503020204020204" pitchFamily="34" charset="-122"/>
                <a:ea typeface="微软雅黑" panose="020B0503020204020204" pitchFamily="34" charset="-122"/>
              </a:rPr>
              <a:t>：使用包传递跟踪文件来仿真链接。上行跟踪文件模拟从</a:t>
            </a:r>
            <a:r>
              <a:rPr lang="en-US" altLang="zh-CN" sz="2400" b="1" dirty="0">
                <a:latin typeface="微软雅黑" panose="020B0503020204020204" pitchFamily="34" charset="-122"/>
                <a:ea typeface="微软雅黑" panose="020B0503020204020204" pitchFamily="34" charset="-122"/>
              </a:rPr>
              <a:t>LinkShell</a:t>
            </a:r>
            <a:r>
              <a:rPr lang="zh-CN" altLang="en-US" sz="2400" dirty="0">
                <a:latin typeface="微软雅黑" panose="020B0503020204020204" pitchFamily="34" charset="-122"/>
                <a:ea typeface="微软雅黑" panose="020B0503020204020204" pitchFamily="34" charset="-122"/>
              </a:rPr>
              <a:t>到</a:t>
            </a:r>
            <a:r>
              <a:rPr lang="en-US" altLang="zh-CN" sz="2400" b="1" dirty="0">
                <a:latin typeface="微软雅黑" panose="020B0503020204020204" pitchFamily="34" charset="-122"/>
                <a:ea typeface="微软雅黑" panose="020B0503020204020204" pitchFamily="34" charset="-122"/>
              </a:rPr>
              <a:t>Internet</a:t>
            </a:r>
            <a:r>
              <a:rPr lang="zh-CN" altLang="en-US" sz="2400" dirty="0">
                <a:latin typeface="微软雅黑" panose="020B0503020204020204" pitchFamily="34" charset="-122"/>
                <a:ea typeface="微软雅黑" panose="020B0503020204020204" pitchFamily="34" charset="-122"/>
              </a:rPr>
              <a:t>的连接，下行跟踪文件模拟从</a:t>
            </a:r>
            <a:r>
              <a:rPr lang="en-US" altLang="zh-CN" sz="2400" b="1" dirty="0">
                <a:latin typeface="微软雅黑" panose="020B0503020204020204" pitchFamily="34" charset="-122"/>
                <a:ea typeface="微软雅黑" panose="020B0503020204020204" pitchFamily="34" charset="-122"/>
              </a:rPr>
              <a:t>Internet</a:t>
            </a:r>
            <a:r>
              <a:rPr lang="zh-CN" altLang="en-US" sz="2400" dirty="0">
                <a:latin typeface="微软雅黑" panose="020B0503020204020204" pitchFamily="34" charset="-122"/>
                <a:ea typeface="微软雅黑" panose="020B0503020204020204" pitchFamily="34" charset="-122"/>
              </a:rPr>
              <a:t>到</a:t>
            </a:r>
            <a:r>
              <a:rPr lang="en-US" altLang="zh-CN" sz="2400" b="1" dirty="0">
                <a:latin typeface="微软雅黑" panose="020B0503020204020204" pitchFamily="34" charset="-122"/>
                <a:ea typeface="微软雅黑" panose="020B0503020204020204" pitchFamily="34" charset="-122"/>
              </a:rPr>
              <a:t>LinkShell</a:t>
            </a:r>
            <a:r>
              <a:rPr lang="zh-CN" altLang="en-US" sz="2400" dirty="0">
                <a:latin typeface="微软雅黑" panose="020B0503020204020204" pitchFamily="34" charset="-122"/>
                <a:ea typeface="微软雅黑" panose="020B0503020204020204" pitchFamily="34" charset="-122"/>
              </a:rPr>
              <a:t>的连接。</a:t>
            </a:r>
          </a:p>
        </p:txBody>
      </p:sp>
    </p:spTree>
    <p:extLst>
      <p:ext uri="{BB962C8B-B14F-4D97-AF65-F5344CB8AC3E}">
        <p14:creationId xmlns:p14="http://schemas.microsoft.com/office/powerpoint/2010/main" val="24581732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mahimahi</a:t>
            </a:r>
            <a:endParaRPr kumimoji="1" lang="zh-CN" altLang="en-US" dirty="0"/>
          </a:p>
        </p:txBody>
      </p:sp>
      <p:sp>
        <p:nvSpPr>
          <p:cNvPr id="4" name="幻灯片编号占位符 3"/>
          <p:cNvSpPr>
            <a:spLocks noGrp="1"/>
          </p:cNvSpPr>
          <p:nvPr>
            <p:ph type="sldNum" sz="quarter" idx="13"/>
          </p:nvPr>
        </p:nvSpPr>
        <p:spPr/>
        <p:txBody>
          <a:bodyPr/>
          <a:lstStyle/>
          <a:p>
            <a:fld id="{33D6DA08-2198-194F-8B57-C883F3E47026}" type="slidenum">
              <a:rPr kumimoji="1" lang="zh-CN" altLang="en-US" smtClean="0"/>
              <a:t>36</a:t>
            </a:fld>
            <a:endParaRPr kumimoji="1" lang="zh-CN" altLang="en-US"/>
          </a:p>
        </p:txBody>
      </p:sp>
      <p:sp>
        <p:nvSpPr>
          <p:cNvPr id="5" name="左大括号 4">
            <a:extLst>
              <a:ext uri="{FF2B5EF4-FFF2-40B4-BE49-F238E27FC236}">
                <a16:creationId xmlns:a16="http://schemas.microsoft.com/office/drawing/2014/main" id="{5511FB3D-C8F8-4CDA-8DF3-FEF3F008A38B}"/>
              </a:ext>
            </a:extLst>
          </p:cNvPr>
          <p:cNvSpPr/>
          <p:nvPr/>
        </p:nvSpPr>
        <p:spPr>
          <a:xfrm>
            <a:off x="2744647" y="1623426"/>
            <a:ext cx="657727" cy="409073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008732A5-B06E-406B-AC14-A3439872BD3C}"/>
              </a:ext>
            </a:extLst>
          </p:cNvPr>
          <p:cNvSpPr txBox="1"/>
          <p:nvPr/>
        </p:nvSpPr>
        <p:spPr>
          <a:xfrm>
            <a:off x="322289" y="3043990"/>
            <a:ext cx="2422358" cy="2246769"/>
          </a:xfrm>
          <a:prstGeom prst="rect">
            <a:avLst/>
          </a:prstGeom>
          <a:noFill/>
        </p:spPr>
        <p:txBody>
          <a:bodyPr wrap="square" rtlCol="0">
            <a:spAutoFit/>
          </a:bodyPr>
          <a:lstStyle/>
          <a:p>
            <a:r>
              <a:rPr lang="en-US" altLang="zh-CN" sz="2800" b="1" dirty="0">
                <a:latin typeface="微软雅黑" panose="020B0503020204020204" pitchFamily="34" charset="-122"/>
                <a:ea typeface="微软雅黑" panose="020B0503020204020204" pitchFamily="34" charset="-122"/>
              </a:rPr>
              <a:t>HTTP</a:t>
            </a:r>
            <a:r>
              <a:rPr lang="zh-CN" altLang="en-US" sz="2800" b="1" dirty="0">
                <a:latin typeface="微软雅黑" panose="020B0503020204020204" pitchFamily="34" charset="-122"/>
                <a:ea typeface="微软雅黑" panose="020B0503020204020204" pitchFamily="34" charset="-122"/>
              </a:rPr>
              <a:t>摄录及回放工具</a:t>
            </a:r>
            <a:r>
              <a:rPr lang="en-US" altLang="zh-CN" sz="2800" dirty="0">
                <a:latin typeface="微软雅黑" panose="020B0503020204020204" pitchFamily="34" charset="-122"/>
                <a:ea typeface="微软雅黑" panose="020B0503020204020204" pitchFamily="34" charset="-122"/>
              </a:rPr>
              <a:t>(HTTP Record-and-Replay Tools</a:t>
            </a:r>
            <a:r>
              <a:rPr lang="zh-CN" altLang="en-US" sz="2800" dirty="0">
                <a:latin typeface="微软雅黑" panose="020B0503020204020204" pitchFamily="34" charset="-122"/>
                <a:ea typeface="微软雅黑" panose="020B0503020204020204" pitchFamily="34" charset="-122"/>
              </a:rPr>
              <a:t>）</a:t>
            </a:r>
          </a:p>
        </p:txBody>
      </p:sp>
      <p:sp>
        <p:nvSpPr>
          <p:cNvPr id="6" name="文本框 5">
            <a:extLst>
              <a:ext uri="{FF2B5EF4-FFF2-40B4-BE49-F238E27FC236}">
                <a16:creationId xmlns:a16="http://schemas.microsoft.com/office/drawing/2014/main" id="{8490A93F-D985-4D77-BA58-806A724EF843}"/>
              </a:ext>
            </a:extLst>
          </p:cNvPr>
          <p:cNvSpPr txBox="1"/>
          <p:nvPr/>
        </p:nvSpPr>
        <p:spPr>
          <a:xfrm>
            <a:off x="3402374" y="1380081"/>
            <a:ext cx="7778973" cy="1135054"/>
          </a:xfrm>
          <a:prstGeom prst="rect">
            <a:avLst/>
          </a:prstGeom>
          <a:noFill/>
        </p:spPr>
        <p:txBody>
          <a:bodyPr wrap="square" rtlCol="0">
            <a:spAutoFit/>
          </a:bodyPr>
          <a:lstStyle/>
          <a:p>
            <a:pPr>
              <a:lnSpc>
                <a:spcPct val="150000"/>
              </a:lnSpc>
            </a:pPr>
            <a:r>
              <a:rPr lang="en-US" altLang="zh-CN" sz="2400" b="1" dirty="0">
                <a:latin typeface="微软雅黑" panose="020B0503020204020204" pitchFamily="34" charset="-122"/>
                <a:ea typeface="微软雅黑" panose="020B0503020204020204" pitchFamily="34" charset="-122"/>
              </a:rPr>
              <a:t>RecordShell</a:t>
            </a:r>
            <a:r>
              <a:rPr lang="zh-CN" altLang="en-US" sz="2400" dirty="0">
                <a:latin typeface="微软雅黑" panose="020B0503020204020204" pitchFamily="34" charset="-122"/>
                <a:ea typeface="微软雅黑" panose="020B0503020204020204" pitchFamily="34" charset="-122"/>
              </a:rPr>
              <a:t>：代理</a:t>
            </a:r>
            <a:r>
              <a:rPr lang="en-US" altLang="zh-CN" sz="2400" b="1" dirty="0">
                <a:latin typeface="微软雅黑" panose="020B0503020204020204" pitchFamily="34" charset="-122"/>
                <a:ea typeface="微软雅黑" panose="020B0503020204020204" pitchFamily="34" charset="-122"/>
              </a:rPr>
              <a:t>HTTP</a:t>
            </a:r>
            <a:r>
              <a:rPr lang="zh-CN" altLang="en-US" sz="2400" dirty="0">
                <a:latin typeface="微软雅黑" panose="020B0503020204020204" pitchFamily="34" charset="-122"/>
                <a:ea typeface="微软雅黑" panose="020B0503020204020204" pitchFamily="34" charset="-122"/>
              </a:rPr>
              <a:t>和</a:t>
            </a:r>
            <a:r>
              <a:rPr lang="en-US" altLang="zh-CN" sz="2400" b="1" dirty="0">
                <a:latin typeface="微软雅黑" panose="020B0503020204020204" pitchFamily="34" charset="-122"/>
                <a:ea typeface="微软雅黑" panose="020B0503020204020204" pitchFamily="34" charset="-122"/>
              </a:rPr>
              <a:t>HTTPS</a:t>
            </a:r>
            <a:r>
              <a:rPr lang="zh-CN" altLang="en-US" sz="2400" dirty="0">
                <a:latin typeface="微软雅黑" panose="020B0503020204020204" pitchFamily="34" charset="-122"/>
                <a:ea typeface="微软雅黑" panose="020B0503020204020204" pitchFamily="34" charset="-122"/>
              </a:rPr>
              <a:t>的连接，将每个</a:t>
            </a:r>
            <a:r>
              <a:rPr lang="en-US" altLang="zh-CN" sz="2400" b="1" dirty="0">
                <a:latin typeface="微软雅黑" panose="020B0503020204020204" pitchFamily="34" charset="-122"/>
                <a:ea typeface="微软雅黑" panose="020B0503020204020204" pitchFamily="34" charset="-122"/>
              </a:rPr>
              <a:t>Web</a:t>
            </a:r>
            <a:r>
              <a:rPr lang="zh-CN" altLang="en-US" sz="2400" dirty="0">
                <a:latin typeface="微软雅黑" panose="020B0503020204020204" pitchFamily="34" charset="-122"/>
                <a:ea typeface="微软雅黑" panose="020B0503020204020204" pitchFamily="34" charset="-122"/>
              </a:rPr>
              <a:t>服务器的请求，相应响应和</a:t>
            </a:r>
            <a:r>
              <a:rPr lang="en-US" altLang="zh-CN" sz="2400" b="1" dirty="0">
                <a:latin typeface="微软雅黑" panose="020B0503020204020204" pitchFamily="34" charset="-122"/>
                <a:ea typeface="微软雅黑" panose="020B0503020204020204" pitchFamily="34" charset="-122"/>
              </a:rPr>
              <a:t>IP</a:t>
            </a:r>
            <a:r>
              <a:rPr lang="zh-CN" altLang="en-US" sz="2400" dirty="0">
                <a:latin typeface="微软雅黑" panose="020B0503020204020204" pitchFamily="34" charset="-122"/>
                <a:ea typeface="微软雅黑" panose="020B0503020204020204" pitchFamily="34" charset="-122"/>
              </a:rPr>
              <a:t>地址进行保存</a:t>
            </a:r>
          </a:p>
        </p:txBody>
      </p:sp>
      <p:sp>
        <p:nvSpPr>
          <p:cNvPr id="10" name="文本框 9">
            <a:extLst>
              <a:ext uri="{FF2B5EF4-FFF2-40B4-BE49-F238E27FC236}">
                <a16:creationId xmlns:a16="http://schemas.microsoft.com/office/drawing/2014/main" id="{3F5F80AF-C0CF-47D2-97BB-1C8247885D6C}"/>
              </a:ext>
            </a:extLst>
          </p:cNvPr>
          <p:cNvSpPr txBox="1"/>
          <p:nvPr/>
        </p:nvSpPr>
        <p:spPr>
          <a:xfrm>
            <a:off x="3402374" y="4360559"/>
            <a:ext cx="8287118" cy="2243050"/>
          </a:xfrm>
          <a:prstGeom prst="rect">
            <a:avLst/>
          </a:prstGeom>
          <a:noFill/>
        </p:spPr>
        <p:txBody>
          <a:bodyPr wrap="square" rtlCol="0">
            <a:spAutoFit/>
          </a:bodyPr>
          <a:lstStyle/>
          <a:p>
            <a:pPr>
              <a:lnSpc>
                <a:spcPct val="150000"/>
              </a:lnSpc>
            </a:pPr>
            <a:r>
              <a:rPr lang="en-US" altLang="zh-CN" sz="2400" b="1" dirty="0">
                <a:latin typeface="微软雅黑" panose="020B0503020204020204" pitchFamily="34" charset="-122"/>
                <a:ea typeface="微软雅黑" panose="020B0503020204020204" pitchFamily="34" charset="-122"/>
              </a:rPr>
              <a:t>ReplayShell</a:t>
            </a:r>
            <a:r>
              <a:rPr lang="zh-CN" altLang="en-US" sz="2400" dirty="0">
                <a:latin typeface="微软雅黑" panose="020B0503020204020204" pitchFamily="34" charset="-122"/>
                <a:ea typeface="微软雅黑" panose="020B0503020204020204" pitchFamily="34" charset="-122"/>
              </a:rPr>
              <a:t>：当接收到与目录中的请求匹配的请求时，对应的</a:t>
            </a:r>
            <a:r>
              <a:rPr lang="en-US" altLang="zh-CN" sz="2400" b="1" dirty="0">
                <a:latin typeface="微软雅黑" panose="020B0503020204020204" pitchFamily="34" charset="-122"/>
                <a:ea typeface="微软雅黑" panose="020B0503020204020204" pitchFamily="34" charset="-122"/>
              </a:rPr>
              <a:t>Apache2</a:t>
            </a:r>
            <a:r>
              <a:rPr lang="zh-CN" altLang="en-US" sz="2400" dirty="0">
                <a:latin typeface="微软雅黑" panose="020B0503020204020204" pitchFamily="34" charset="-122"/>
                <a:ea typeface="微软雅黑" panose="020B0503020204020204" pitchFamily="34" charset="-122"/>
              </a:rPr>
              <a:t>服务器将使用与前面捕获的相同的响应进行响应。可用于测量复杂网站上</a:t>
            </a:r>
            <a:r>
              <a:rPr lang="en-US" altLang="zh-CN" sz="2400" b="1" dirty="0">
                <a:latin typeface="微软雅黑" panose="020B0503020204020204" pitchFamily="34" charset="-122"/>
                <a:ea typeface="微软雅黑" panose="020B0503020204020204" pitchFamily="34" charset="-122"/>
              </a:rPr>
              <a:t>Web</a:t>
            </a:r>
            <a:r>
              <a:rPr lang="zh-CN" altLang="en-US" sz="2400" dirty="0">
                <a:latin typeface="微软雅黑" panose="020B0503020204020204" pitchFamily="34" charset="-122"/>
                <a:ea typeface="微软雅黑" panose="020B0503020204020204" pitchFamily="34" charset="-122"/>
              </a:rPr>
              <a:t>浏览器的性能以及</a:t>
            </a:r>
            <a:r>
              <a:rPr lang="en-US" altLang="zh-CN" sz="2400" b="1" dirty="0">
                <a:latin typeface="微软雅黑" panose="020B0503020204020204" pitchFamily="34" charset="-122"/>
                <a:ea typeface="微软雅黑" panose="020B0503020204020204" pitchFamily="34" charset="-122"/>
              </a:rPr>
              <a:t>Web</a:t>
            </a:r>
            <a:r>
              <a:rPr lang="zh-CN" altLang="en-US" sz="2400" dirty="0">
                <a:latin typeface="微软雅黑" panose="020B0503020204020204" pitchFamily="34" charset="-122"/>
                <a:ea typeface="微软雅黑" panose="020B0503020204020204" pitchFamily="34" charset="-122"/>
              </a:rPr>
              <a:t>协议更改的效果。</a:t>
            </a:r>
          </a:p>
        </p:txBody>
      </p:sp>
    </p:spTree>
    <p:extLst>
      <p:ext uri="{BB962C8B-B14F-4D97-AF65-F5344CB8AC3E}">
        <p14:creationId xmlns:p14="http://schemas.microsoft.com/office/powerpoint/2010/main" val="25849003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新的需求和想法</a:t>
            </a:r>
          </a:p>
        </p:txBody>
      </p:sp>
      <p:sp>
        <p:nvSpPr>
          <p:cNvPr id="4" name="幻灯片编号占位符 3"/>
          <p:cNvSpPr>
            <a:spLocks noGrp="1"/>
          </p:cNvSpPr>
          <p:nvPr>
            <p:ph type="sldNum" sz="quarter" idx="13"/>
          </p:nvPr>
        </p:nvSpPr>
        <p:spPr/>
        <p:txBody>
          <a:bodyPr/>
          <a:lstStyle/>
          <a:p>
            <a:fld id="{33D6DA08-2198-194F-8B57-C883F3E47026}" type="slidenum">
              <a:rPr kumimoji="1" lang="zh-CN" altLang="en-US" smtClean="0"/>
              <a:t>37</a:t>
            </a:fld>
            <a:endParaRPr kumimoji="1" lang="zh-CN" altLang="en-US"/>
          </a:p>
        </p:txBody>
      </p:sp>
      <p:sp>
        <p:nvSpPr>
          <p:cNvPr id="5" name="左大括号 4">
            <a:extLst>
              <a:ext uri="{FF2B5EF4-FFF2-40B4-BE49-F238E27FC236}">
                <a16:creationId xmlns:a16="http://schemas.microsoft.com/office/drawing/2014/main" id="{2CEE676B-E6AF-4F91-AE84-1146CCC7B51F}"/>
              </a:ext>
            </a:extLst>
          </p:cNvPr>
          <p:cNvSpPr/>
          <p:nvPr/>
        </p:nvSpPr>
        <p:spPr>
          <a:xfrm>
            <a:off x="2173704" y="2270356"/>
            <a:ext cx="529390" cy="320842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id="{FCA53214-8C20-4439-AA07-919D08524216}"/>
              </a:ext>
            </a:extLst>
          </p:cNvPr>
          <p:cNvSpPr txBox="1"/>
          <p:nvPr/>
        </p:nvSpPr>
        <p:spPr>
          <a:xfrm>
            <a:off x="2703094" y="1789513"/>
            <a:ext cx="8117306" cy="1308884"/>
          </a:xfrm>
          <a:prstGeom prst="rect">
            <a:avLst/>
          </a:prstGeom>
          <a:noFill/>
        </p:spPr>
        <p:txBody>
          <a:bodyPr wrap="square" rtlCol="0">
            <a:spAutoFit/>
          </a:bodyPr>
          <a:lstStyle/>
          <a:p>
            <a:pPr>
              <a:lnSpc>
                <a:spcPct val="150000"/>
              </a:lnSpc>
            </a:pPr>
            <a:r>
              <a:rPr lang="zh-CN" altLang="en-US" sz="2800" b="1" dirty="0">
                <a:latin typeface="微软雅黑" panose="020B0503020204020204" pitchFamily="34" charset="-122"/>
                <a:ea typeface="微软雅黑" panose="020B0503020204020204" pitchFamily="34" charset="-122"/>
              </a:rPr>
              <a:t>利用机器学习对现阶段的</a:t>
            </a:r>
            <a:r>
              <a:rPr lang="en-US" altLang="zh-CN" sz="2800" b="1" dirty="0">
                <a:latin typeface="微软雅黑" panose="020B0503020204020204" pitchFamily="34" charset="-122"/>
                <a:ea typeface="微软雅黑" panose="020B0503020204020204" pitchFamily="34" charset="-122"/>
              </a:rPr>
              <a:t>RTO</a:t>
            </a:r>
            <a:r>
              <a:rPr lang="zh-CN" altLang="en-US" sz="2800" b="1" dirty="0">
                <a:latin typeface="微软雅黑" panose="020B0503020204020204" pitchFamily="34" charset="-122"/>
                <a:ea typeface="微软雅黑" panose="020B0503020204020204" pitchFamily="34" charset="-122"/>
              </a:rPr>
              <a:t>的值进行重新的定义，使其更加精确</a:t>
            </a:r>
            <a:endParaRPr lang="en-US" altLang="zh-CN" sz="2800" b="1"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10A9B2F2-6182-40A0-8345-4C123FD669D6}"/>
              </a:ext>
            </a:extLst>
          </p:cNvPr>
          <p:cNvSpPr txBox="1"/>
          <p:nvPr/>
        </p:nvSpPr>
        <p:spPr>
          <a:xfrm>
            <a:off x="2703094" y="5217167"/>
            <a:ext cx="8117306"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利用机器学习对丢包的类型进行分类</a:t>
            </a:r>
          </a:p>
        </p:txBody>
      </p:sp>
      <p:sp>
        <p:nvSpPr>
          <p:cNvPr id="8" name="文本框 7">
            <a:extLst>
              <a:ext uri="{FF2B5EF4-FFF2-40B4-BE49-F238E27FC236}">
                <a16:creationId xmlns:a16="http://schemas.microsoft.com/office/drawing/2014/main" id="{9B4D5FC0-7C6F-4DBA-875A-5820A1CF8AB1}"/>
              </a:ext>
            </a:extLst>
          </p:cNvPr>
          <p:cNvSpPr txBox="1"/>
          <p:nvPr/>
        </p:nvSpPr>
        <p:spPr>
          <a:xfrm>
            <a:off x="474689" y="3388575"/>
            <a:ext cx="1578701" cy="1384995"/>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新的需求和想法</a:t>
            </a:r>
          </a:p>
        </p:txBody>
      </p:sp>
    </p:spTree>
    <p:extLst>
      <p:ext uri="{BB962C8B-B14F-4D97-AF65-F5344CB8AC3E}">
        <p14:creationId xmlns:p14="http://schemas.microsoft.com/office/powerpoint/2010/main" val="41449225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29783" y="186211"/>
            <a:ext cx="11367203" cy="721395"/>
          </a:xfrm>
        </p:spPr>
        <p:txBody>
          <a:bodyPr/>
          <a:lstStyle/>
          <a:p>
            <a:pPr>
              <a:lnSpc>
                <a:spcPct val="150000"/>
              </a:lnSpc>
            </a:pPr>
            <a:r>
              <a:rPr lang="zh-CN" altLang="en-US" dirty="0">
                <a:latin typeface="微软雅黑" panose="020B0503020204020204" pitchFamily="34" charset="-122"/>
                <a:ea typeface="微软雅黑" panose="020B0503020204020204" pitchFamily="34" charset="-122"/>
              </a:rPr>
              <a:t>利用机器学习对现阶段的</a:t>
            </a:r>
            <a:r>
              <a:rPr lang="en-US" altLang="zh-CN" dirty="0">
                <a:latin typeface="微软雅黑" panose="020B0503020204020204" pitchFamily="34" charset="-122"/>
                <a:ea typeface="微软雅黑" panose="020B0503020204020204" pitchFamily="34" charset="-122"/>
              </a:rPr>
              <a:t>RTO</a:t>
            </a:r>
            <a:r>
              <a:rPr lang="zh-CN" altLang="en-US" dirty="0">
                <a:latin typeface="微软雅黑" panose="020B0503020204020204" pitchFamily="34" charset="-122"/>
                <a:ea typeface="微软雅黑" panose="020B0503020204020204" pitchFamily="34" charset="-122"/>
              </a:rPr>
              <a:t>的值进行重新的定义</a:t>
            </a:r>
            <a:endParaRPr lang="en-US" altLang="zh-CN" dirty="0">
              <a:latin typeface="微软雅黑" panose="020B0503020204020204" pitchFamily="34" charset="-122"/>
              <a:ea typeface="微软雅黑" panose="020B0503020204020204" pitchFamily="34" charset="-122"/>
            </a:endParaRPr>
          </a:p>
        </p:txBody>
      </p:sp>
      <p:sp>
        <p:nvSpPr>
          <p:cNvPr id="4" name="幻灯片编号占位符 3"/>
          <p:cNvSpPr>
            <a:spLocks noGrp="1"/>
          </p:cNvSpPr>
          <p:nvPr>
            <p:ph type="sldNum" sz="quarter" idx="13"/>
          </p:nvPr>
        </p:nvSpPr>
        <p:spPr/>
        <p:txBody>
          <a:bodyPr/>
          <a:lstStyle/>
          <a:p>
            <a:fld id="{33D6DA08-2198-194F-8B57-C883F3E47026}" type="slidenum">
              <a:rPr kumimoji="1" lang="zh-CN" altLang="en-US" smtClean="0"/>
              <a:t>38</a:t>
            </a:fld>
            <a:endParaRPr kumimoji="1" lang="zh-CN" altLang="en-US"/>
          </a:p>
        </p:txBody>
      </p:sp>
      <p:sp>
        <p:nvSpPr>
          <p:cNvPr id="3" name="文本框 2">
            <a:extLst>
              <a:ext uri="{FF2B5EF4-FFF2-40B4-BE49-F238E27FC236}">
                <a16:creationId xmlns:a16="http://schemas.microsoft.com/office/drawing/2014/main" id="{F6D644BA-AC47-4576-8FA4-EB316248A519}"/>
              </a:ext>
            </a:extLst>
          </p:cNvPr>
          <p:cNvSpPr txBox="1"/>
          <p:nvPr/>
        </p:nvSpPr>
        <p:spPr>
          <a:xfrm>
            <a:off x="653716" y="1251284"/>
            <a:ext cx="10700084" cy="5013039"/>
          </a:xfrm>
          <a:prstGeom prst="rect">
            <a:avLst/>
          </a:prstGeom>
          <a:noFill/>
        </p:spPr>
        <p:txBody>
          <a:bodyPr wrap="square" rtlCol="0">
            <a:spAutoFit/>
          </a:bodyPr>
          <a:lstStyle/>
          <a:p>
            <a:pPr>
              <a:lnSpc>
                <a:spcPct val="150000"/>
              </a:lnSpc>
            </a:pPr>
            <a:r>
              <a:rPr lang="en-US" altLang="zh-CN" sz="2400" b="1" dirty="0">
                <a:solidFill>
                  <a:srgbClr val="FF0000"/>
                </a:solidFill>
                <a:latin typeface="微软雅黑" panose="020B0503020204020204" pitchFamily="34" charset="-122"/>
                <a:ea typeface="微软雅黑" panose="020B0503020204020204" pitchFamily="34" charset="-122"/>
              </a:rPr>
              <a:t>RTO = RTTs + 4 * RTT</a:t>
            </a:r>
            <a:r>
              <a:rPr lang="en-US" altLang="zh-CN" sz="2400" b="1" baseline="-25000" dirty="0">
                <a:solidFill>
                  <a:srgbClr val="FF0000"/>
                </a:solidFill>
                <a:latin typeface="微软雅黑" panose="020B0503020204020204" pitchFamily="34" charset="-122"/>
                <a:ea typeface="微软雅黑" panose="020B0503020204020204" pitchFamily="34" charset="-122"/>
              </a:rPr>
              <a:t>D  </a:t>
            </a:r>
            <a:r>
              <a:rPr lang="en-US" altLang="zh-CN" sz="2400" baseline="-25000" dirty="0">
                <a:solidFill>
                  <a:srgbClr val="FF0000"/>
                </a:solidFill>
                <a:latin typeface="微软雅黑" panose="020B0503020204020204" pitchFamily="34" charset="-122"/>
                <a:ea typeface="微软雅黑" panose="020B0503020204020204" pitchFamily="34" charset="-122"/>
              </a:rPr>
              <a:t> </a:t>
            </a:r>
          </a:p>
          <a:p>
            <a:pPr>
              <a:lnSpc>
                <a:spcPct val="150000"/>
              </a:lnSpc>
            </a:pPr>
            <a:r>
              <a:rPr lang="zh-CN" altLang="en-US" sz="2400" b="1" dirty="0">
                <a:solidFill>
                  <a:srgbClr val="FF0000"/>
                </a:solidFill>
                <a:latin typeface="微软雅黑" panose="020B0503020204020204" pitchFamily="34" charset="-122"/>
                <a:ea typeface="微软雅黑" panose="020B0503020204020204" pitchFamily="34" charset="-122"/>
              </a:rPr>
              <a:t>新的</a:t>
            </a:r>
            <a:r>
              <a:rPr lang="en-US" altLang="zh-CN" sz="2400" b="1" dirty="0">
                <a:solidFill>
                  <a:srgbClr val="FF0000"/>
                </a:solidFill>
                <a:latin typeface="微软雅黑" panose="020B0503020204020204" pitchFamily="34" charset="-122"/>
                <a:ea typeface="微软雅黑" panose="020B0503020204020204" pitchFamily="34" charset="-122"/>
              </a:rPr>
              <a:t>RTTs = </a:t>
            </a:r>
            <a:r>
              <a:rPr lang="en-US" altLang="zh-CN" sz="2400" b="1" baseline="-25000" dirty="0">
                <a:solidFill>
                  <a:srgbClr val="FF0000"/>
                </a:solidFill>
                <a:latin typeface="微软雅黑" panose="020B0503020204020204" pitchFamily="34" charset="-122"/>
                <a:ea typeface="微软雅黑" panose="020B0503020204020204" pitchFamily="34" charset="-122"/>
              </a:rPr>
              <a:t> </a:t>
            </a:r>
            <a:r>
              <a:rPr lang="en-US" altLang="zh-CN" sz="2400" b="1" dirty="0">
                <a:solidFill>
                  <a:srgbClr val="FF0000"/>
                </a:solidFill>
                <a:latin typeface="微软雅黑" panose="020B0503020204020204" pitchFamily="34" charset="-122"/>
                <a:ea typeface="微软雅黑" panose="020B0503020204020204" pitchFamily="34" charset="-122"/>
              </a:rPr>
              <a:t>(1 - </a:t>
            </a:r>
            <a:r>
              <a:rPr lang="el-GR" altLang="zh-CN" sz="2400" b="1" dirty="0">
                <a:solidFill>
                  <a:srgbClr val="FF0000"/>
                </a:solidFill>
                <a:latin typeface="微软雅黑" panose="020B0503020204020204" pitchFamily="34" charset="-122"/>
                <a:ea typeface="微软雅黑" panose="020B0503020204020204" pitchFamily="34" charset="-122"/>
              </a:rPr>
              <a:t>α</a:t>
            </a:r>
            <a:r>
              <a:rPr lang="en-US" altLang="zh-CN" sz="2400" b="1" dirty="0">
                <a:solidFill>
                  <a:srgbClr val="FF0000"/>
                </a:solidFill>
                <a:latin typeface="微软雅黑" panose="020B0503020204020204" pitchFamily="34" charset="-122"/>
                <a:ea typeface="微软雅黑" panose="020B0503020204020204" pitchFamily="34" charset="-122"/>
              </a:rPr>
              <a:t>) * (</a:t>
            </a:r>
            <a:r>
              <a:rPr lang="zh-CN" altLang="en-US" sz="2400" b="1" dirty="0">
                <a:solidFill>
                  <a:srgbClr val="FF0000"/>
                </a:solidFill>
                <a:latin typeface="微软雅黑" panose="020B0503020204020204" pitchFamily="34" charset="-122"/>
                <a:ea typeface="微软雅黑" panose="020B0503020204020204" pitchFamily="34" charset="-122"/>
              </a:rPr>
              <a:t>旧的</a:t>
            </a:r>
            <a:r>
              <a:rPr lang="en-US" altLang="zh-CN" sz="2400" b="1" dirty="0">
                <a:solidFill>
                  <a:srgbClr val="FF0000"/>
                </a:solidFill>
                <a:latin typeface="微软雅黑" panose="020B0503020204020204" pitchFamily="34" charset="-122"/>
                <a:ea typeface="微软雅黑" panose="020B0503020204020204" pitchFamily="34" charset="-122"/>
              </a:rPr>
              <a:t>RTTs) + </a:t>
            </a:r>
            <a:r>
              <a:rPr lang="el-GR" altLang="zh-CN" sz="2400" b="1" dirty="0">
                <a:solidFill>
                  <a:srgbClr val="FF0000"/>
                </a:solidFill>
                <a:latin typeface="微软雅黑" panose="020B0503020204020204" pitchFamily="34" charset="-122"/>
                <a:ea typeface="微软雅黑" panose="020B0503020204020204" pitchFamily="34" charset="-122"/>
              </a:rPr>
              <a:t>α</a:t>
            </a:r>
            <a:r>
              <a:rPr lang="en-US" altLang="zh-CN" sz="2400" b="1" dirty="0">
                <a:solidFill>
                  <a:srgbClr val="FF0000"/>
                </a:solidFill>
                <a:latin typeface="微软雅黑" panose="020B0503020204020204" pitchFamily="34" charset="-122"/>
                <a:ea typeface="微软雅黑" panose="020B0503020204020204" pitchFamily="34" charset="-122"/>
              </a:rPr>
              <a:t> * (</a:t>
            </a:r>
            <a:r>
              <a:rPr lang="zh-CN" altLang="en-US" sz="2400" b="1" dirty="0">
                <a:solidFill>
                  <a:srgbClr val="FF0000"/>
                </a:solidFill>
                <a:latin typeface="微软雅黑" panose="020B0503020204020204" pitchFamily="34" charset="-122"/>
                <a:ea typeface="微软雅黑" panose="020B0503020204020204" pitchFamily="34" charset="-122"/>
              </a:rPr>
              <a:t>新的</a:t>
            </a:r>
            <a:r>
              <a:rPr lang="en-US" altLang="zh-CN" sz="2400" b="1" dirty="0">
                <a:solidFill>
                  <a:srgbClr val="FF0000"/>
                </a:solidFill>
                <a:latin typeface="微软雅黑" panose="020B0503020204020204" pitchFamily="34" charset="-122"/>
                <a:ea typeface="微软雅黑" panose="020B0503020204020204" pitchFamily="34" charset="-122"/>
              </a:rPr>
              <a:t>RTT)</a:t>
            </a:r>
          </a:p>
          <a:p>
            <a:pPr>
              <a:lnSpc>
                <a:spcPct val="150000"/>
              </a:lnSpc>
            </a:pPr>
            <a:r>
              <a:rPr lang="zh-CN" altLang="en-US" sz="2400" dirty="0">
                <a:latin typeface="微软雅黑" panose="020B0503020204020204" pitchFamily="34" charset="-122"/>
                <a:ea typeface="微软雅黑" panose="020B0503020204020204" pitchFamily="34" charset="-122"/>
              </a:rPr>
              <a:t>推荐的</a:t>
            </a:r>
            <a:r>
              <a:rPr lang="el-GR" altLang="zh-CN" sz="2400" dirty="0">
                <a:latin typeface="微软雅黑" panose="020B0503020204020204" pitchFamily="34" charset="-122"/>
                <a:ea typeface="微软雅黑" panose="020B0503020204020204" pitchFamily="34" charset="-122"/>
              </a:rPr>
              <a:t>α</a:t>
            </a:r>
            <a:r>
              <a:rPr lang="zh-CN" altLang="en-US" sz="2400" dirty="0">
                <a:latin typeface="微软雅黑" panose="020B0503020204020204" pitchFamily="34" charset="-122"/>
                <a:ea typeface="微软雅黑" panose="020B0503020204020204" pitchFamily="34" charset="-122"/>
              </a:rPr>
              <a:t>的值为</a:t>
            </a:r>
            <a:r>
              <a:rPr lang="en-US" altLang="zh-CN" sz="2400" dirty="0">
                <a:latin typeface="微软雅黑" panose="020B0503020204020204" pitchFamily="34" charset="-122"/>
                <a:ea typeface="微软雅黑" panose="020B0503020204020204" pitchFamily="34" charset="-122"/>
              </a:rPr>
              <a:t>0.125.</a:t>
            </a:r>
            <a:r>
              <a:rPr lang="zh-CN" altLang="en-US" sz="2400" dirty="0">
                <a:latin typeface="微软雅黑" panose="020B0503020204020204" pitchFamily="34" charset="-122"/>
                <a:ea typeface="微软雅黑" panose="020B0503020204020204" pitchFamily="34" charset="-122"/>
              </a:rPr>
              <a:t>得出的值比较平滑</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关于</a:t>
            </a:r>
            <a:r>
              <a:rPr lang="en-US" altLang="zh-CN" sz="2400" dirty="0">
                <a:latin typeface="微软雅黑" panose="020B0503020204020204" pitchFamily="34" charset="-122"/>
                <a:ea typeface="微软雅黑" panose="020B0503020204020204" pitchFamily="34" charset="-122"/>
              </a:rPr>
              <a:t>RTT</a:t>
            </a:r>
            <a:r>
              <a:rPr lang="en-US" altLang="zh-CN" sz="2400" baseline="-25000" dirty="0">
                <a:latin typeface="微软雅黑" panose="020B0503020204020204" pitchFamily="34" charset="-122"/>
                <a:ea typeface="微软雅黑" panose="020B0503020204020204" pitchFamily="34" charset="-122"/>
              </a:rPr>
              <a:t>D </a:t>
            </a:r>
            <a:r>
              <a:rPr lang="zh-CN" altLang="en-US" sz="2400" dirty="0">
                <a:latin typeface="微软雅黑" panose="020B0503020204020204" pitchFamily="34" charset="-122"/>
                <a:ea typeface="微软雅黑" panose="020B0503020204020204" pitchFamily="34" charset="-122"/>
              </a:rPr>
              <a:t>的第一次设置，规定直接设置为</a:t>
            </a:r>
            <a:r>
              <a:rPr lang="en-US" altLang="zh-CN" sz="2400" dirty="0">
                <a:latin typeface="微软雅黑" panose="020B0503020204020204" pitchFamily="34" charset="-122"/>
                <a:ea typeface="微软雅黑" panose="020B0503020204020204" pitchFamily="34" charset="-122"/>
              </a:rPr>
              <a:t>RTT</a:t>
            </a:r>
            <a:r>
              <a:rPr lang="zh-CN" altLang="en-US" sz="2400" dirty="0">
                <a:latin typeface="微软雅黑" panose="020B0503020204020204" pitchFamily="34" charset="-122"/>
                <a:ea typeface="微软雅黑" panose="020B0503020204020204" pitchFamily="34" charset="-122"/>
              </a:rPr>
              <a:t>样本值的一半，之后使用公式进行计算：</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b="1" dirty="0">
                <a:solidFill>
                  <a:srgbClr val="FF0000"/>
                </a:solidFill>
                <a:latin typeface="微软雅黑" panose="020B0503020204020204" pitchFamily="34" charset="-122"/>
                <a:ea typeface="微软雅黑" panose="020B0503020204020204" pitchFamily="34" charset="-122"/>
              </a:rPr>
              <a:t>新的</a:t>
            </a:r>
            <a:r>
              <a:rPr lang="en-US" altLang="zh-CN" sz="2400" b="1" dirty="0">
                <a:solidFill>
                  <a:srgbClr val="FF0000"/>
                </a:solidFill>
                <a:latin typeface="微软雅黑" panose="020B0503020204020204" pitchFamily="34" charset="-122"/>
                <a:ea typeface="微软雅黑" panose="020B0503020204020204" pitchFamily="34" charset="-122"/>
              </a:rPr>
              <a:t>RTT</a:t>
            </a:r>
            <a:r>
              <a:rPr lang="en-US" altLang="zh-CN" sz="2400" b="1" baseline="-25000" dirty="0">
                <a:solidFill>
                  <a:srgbClr val="FF0000"/>
                </a:solidFill>
                <a:latin typeface="微软雅黑" panose="020B0503020204020204" pitchFamily="34" charset="-122"/>
                <a:ea typeface="微软雅黑" panose="020B0503020204020204" pitchFamily="34" charset="-122"/>
              </a:rPr>
              <a:t>D </a:t>
            </a:r>
            <a:r>
              <a:rPr lang="en-US" altLang="zh-CN" sz="2400" b="1" dirty="0">
                <a:solidFill>
                  <a:srgbClr val="FF0000"/>
                </a:solidFill>
                <a:latin typeface="微软雅黑" panose="020B0503020204020204" pitchFamily="34" charset="-122"/>
                <a:ea typeface="微软雅黑" panose="020B0503020204020204" pitchFamily="34" charset="-122"/>
              </a:rPr>
              <a:t> = (1- </a:t>
            </a:r>
            <a:r>
              <a:rPr lang="el-GR" altLang="zh-CN" sz="2400" b="1" dirty="0">
                <a:solidFill>
                  <a:srgbClr val="FF0000"/>
                </a:solidFill>
                <a:latin typeface="微软雅黑" panose="020B0503020204020204" pitchFamily="34" charset="-122"/>
                <a:ea typeface="微软雅黑" panose="020B0503020204020204" pitchFamily="34" charset="-122"/>
              </a:rPr>
              <a:t>β</a:t>
            </a:r>
            <a:r>
              <a:rPr lang="en-US" altLang="zh-CN" sz="2400" b="1" dirty="0">
                <a:solidFill>
                  <a:srgbClr val="FF0000"/>
                </a:solidFill>
                <a:latin typeface="微软雅黑" panose="020B0503020204020204" pitchFamily="34" charset="-122"/>
                <a:ea typeface="微软雅黑" panose="020B0503020204020204" pitchFamily="34" charset="-122"/>
              </a:rPr>
              <a:t>) </a:t>
            </a:r>
            <a:r>
              <a:rPr lang="zh-CN" altLang="en-US" sz="2400" b="1" dirty="0">
                <a:solidFill>
                  <a:srgbClr val="FF0000"/>
                </a:solidFill>
                <a:latin typeface="微软雅黑" panose="020B0503020204020204" pitchFamily="34" charset="-122"/>
                <a:ea typeface="微软雅黑" panose="020B0503020204020204" pitchFamily="34" charset="-122"/>
              </a:rPr>
              <a:t>* </a:t>
            </a:r>
            <a:r>
              <a:rPr lang="en-US" altLang="zh-CN" sz="2400" b="1" dirty="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旧的</a:t>
            </a:r>
            <a:r>
              <a:rPr lang="en-US" altLang="zh-CN" sz="2400" b="1" dirty="0">
                <a:solidFill>
                  <a:srgbClr val="FF0000"/>
                </a:solidFill>
                <a:latin typeface="微软雅黑" panose="020B0503020204020204" pitchFamily="34" charset="-122"/>
                <a:ea typeface="微软雅黑" panose="020B0503020204020204" pitchFamily="34" charset="-122"/>
              </a:rPr>
              <a:t>RTT</a:t>
            </a:r>
            <a:r>
              <a:rPr lang="en-US" altLang="zh-CN" sz="2400" b="1" baseline="-25000" dirty="0">
                <a:solidFill>
                  <a:srgbClr val="FF0000"/>
                </a:solidFill>
                <a:latin typeface="微软雅黑" panose="020B0503020204020204" pitchFamily="34" charset="-122"/>
                <a:ea typeface="微软雅黑" panose="020B0503020204020204" pitchFamily="34" charset="-122"/>
              </a:rPr>
              <a:t>D </a:t>
            </a:r>
            <a:r>
              <a:rPr lang="en-US" altLang="zh-CN" sz="2400" b="1" dirty="0">
                <a:solidFill>
                  <a:srgbClr val="FF0000"/>
                </a:solidFill>
                <a:latin typeface="微软雅黑" panose="020B0503020204020204" pitchFamily="34" charset="-122"/>
                <a:ea typeface="微软雅黑" panose="020B0503020204020204" pitchFamily="34" charset="-122"/>
              </a:rPr>
              <a:t>) + </a:t>
            </a:r>
            <a:r>
              <a:rPr lang="el-GR" altLang="zh-CN" sz="2400" b="1" dirty="0">
                <a:solidFill>
                  <a:srgbClr val="FF0000"/>
                </a:solidFill>
                <a:latin typeface="微软雅黑" panose="020B0503020204020204" pitchFamily="34" charset="-122"/>
                <a:ea typeface="微软雅黑" panose="020B0503020204020204" pitchFamily="34" charset="-122"/>
              </a:rPr>
              <a:t>β</a:t>
            </a:r>
            <a:r>
              <a:rPr lang="en-US" altLang="zh-CN" sz="2400" b="1" dirty="0">
                <a:solidFill>
                  <a:srgbClr val="FF0000"/>
                </a:solidFill>
                <a:latin typeface="微软雅黑" panose="020B0503020204020204" pitchFamily="34" charset="-122"/>
                <a:ea typeface="微软雅黑" panose="020B0503020204020204" pitchFamily="34" charset="-122"/>
              </a:rPr>
              <a:t> </a:t>
            </a:r>
            <a:r>
              <a:rPr lang="zh-CN" altLang="en-US" sz="2400" b="1" dirty="0">
                <a:solidFill>
                  <a:srgbClr val="FF0000"/>
                </a:solidFill>
                <a:latin typeface="微软雅黑" panose="020B0503020204020204" pitchFamily="34" charset="-122"/>
                <a:ea typeface="微软雅黑" panose="020B0503020204020204" pitchFamily="34" charset="-122"/>
              </a:rPr>
              <a:t>* </a:t>
            </a:r>
            <a:r>
              <a:rPr lang="en-US" altLang="zh-CN" sz="2400" b="1" dirty="0">
                <a:solidFill>
                  <a:srgbClr val="FF0000"/>
                </a:solidFill>
                <a:latin typeface="微软雅黑" panose="020B0503020204020204" pitchFamily="34" charset="-122"/>
                <a:ea typeface="微软雅黑" panose="020B0503020204020204" pitchFamily="34" charset="-122"/>
              </a:rPr>
              <a:t>|RTTs – </a:t>
            </a:r>
            <a:r>
              <a:rPr lang="zh-CN" altLang="en-US" sz="2400" b="1" dirty="0">
                <a:solidFill>
                  <a:srgbClr val="FF0000"/>
                </a:solidFill>
                <a:latin typeface="微软雅黑" panose="020B0503020204020204" pitchFamily="34" charset="-122"/>
                <a:ea typeface="微软雅黑" panose="020B0503020204020204" pitchFamily="34" charset="-122"/>
              </a:rPr>
              <a:t>新的</a:t>
            </a:r>
            <a:r>
              <a:rPr lang="en-US" altLang="zh-CN" sz="2400" b="1" dirty="0">
                <a:solidFill>
                  <a:srgbClr val="FF0000"/>
                </a:solidFill>
                <a:latin typeface="微软雅黑" panose="020B0503020204020204" pitchFamily="34" charset="-122"/>
                <a:ea typeface="微软雅黑" panose="020B0503020204020204" pitchFamily="34" charset="-122"/>
              </a:rPr>
              <a:t>RTT|</a:t>
            </a:r>
          </a:p>
          <a:p>
            <a:pPr>
              <a:lnSpc>
                <a:spcPct val="150000"/>
              </a:lnSpc>
            </a:pPr>
            <a:r>
              <a:rPr lang="zh-CN" altLang="en-US" sz="2400" dirty="0">
                <a:latin typeface="微软雅黑" panose="020B0503020204020204" pitchFamily="34" charset="-122"/>
                <a:ea typeface="微软雅黑" panose="020B0503020204020204" pitchFamily="34" charset="-122"/>
              </a:rPr>
              <a:t>推荐的</a:t>
            </a:r>
            <a:r>
              <a:rPr lang="el-GR" altLang="zh-CN" sz="2400" dirty="0">
                <a:latin typeface="微软雅黑" panose="020B0503020204020204" pitchFamily="34" charset="-122"/>
                <a:ea typeface="微软雅黑" panose="020B0503020204020204" pitchFamily="34" charset="-122"/>
              </a:rPr>
              <a:t>β</a:t>
            </a:r>
            <a:r>
              <a:rPr lang="zh-CN" altLang="en-US" sz="2400" dirty="0">
                <a:latin typeface="微软雅黑" panose="020B0503020204020204" pitchFamily="34" charset="-122"/>
                <a:ea typeface="微软雅黑" panose="020B0503020204020204" pitchFamily="34" charset="-122"/>
              </a:rPr>
              <a:t>的值为</a:t>
            </a:r>
            <a:r>
              <a:rPr lang="en-US" altLang="zh-CN" sz="2400" dirty="0">
                <a:latin typeface="微软雅黑" panose="020B0503020204020204" pitchFamily="34" charset="-122"/>
                <a:ea typeface="微软雅黑" panose="020B0503020204020204" pitchFamily="34" charset="-122"/>
              </a:rPr>
              <a:t>0.25.</a:t>
            </a:r>
          </a:p>
          <a:p>
            <a:pPr>
              <a:lnSpc>
                <a:spcPct val="150000"/>
              </a:lnSpc>
            </a:pPr>
            <a:r>
              <a:rPr lang="zh-CN" altLang="en-US" sz="2400" dirty="0">
                <a:latin typeface="微软雅黑" panose="020B0503020204020204" pitchFamily="34" charset="-122"/>
                <a:ea typeface="微软雅黑" panose="020B0503020204020204" pitchFamily="34" charset="-122"/>
              </a:rPr>
              <a:t>从公式中得出的相应的</a:t>
            </a:r>
            <a:r>
              <a:rPr lang="en-US" altLang="zh-CN" sz="2400" dirty="0">
                <a:latin typeface="微软雅黑" panose="020B0503020204020204" pitchFamily="34" charset="-122"/>
                <a:ea typeface="微软雅黑" panose="020B0503020204020204" pitchFamily="34" charset="-122"/>
              </a:rPr>
              <a:t>feature</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1. </a:t>
            </a:r>
            <a:r>
              <a:rPr lang="zh-CN" altLang="en-US" sz="2400" dirty="0">
                <a:latin typeface="微软雅黑" panose="020B0503020204020204" pitchFamily="34" charset="-122"/>
                <a:ea typeface="微软雅黑" panose="020B0503020204020204" pitchFamily="34" charset="-122"/>
              </a:rPr>
              <a:t>当前的</a:t>
            </a:r>
            <a:r>
              <a:rPr lang="en-US" altLang="zh-CN" sz="2400" dirty="0">
                <a:latin typeface="微软雅黑" panose="020B0503020204020204" pitchFamily="34" charset="-122"/>
                <a:ea typeface="微软雅黑" panose="020B0503020204020204" pitchFamily="34" charset="-122"/>
              </a:rPr>
              <a:t>RTT 2. </a:t>
            </a:r>
            <a:r>
              <a:rPr lang="zh-CN" altLang="en-US" sz="2400" dirty="0">
                <a:latin typeface="微软雅黑" panose="020B0503020204020204" pitchFamily="34" charset="-122"/>
                <a:ea typeface="微软雅黑" panose="020B0503020204020204" pitchFamily="34" charset="-122"/>
              </a:rPr>
              <a:t>上一个</a:t>
            </a:r>
            <a:r>
              <a:rPr lang="en-US" altLang="zh-CN" sz="2400" dirty="0">
                <a:latin typeface="微软雅黑" panose="020B0503020204020204" pitchFamily="34" charset="-122"/>
                <a:ea typeface="微软雅黑" panose="020B0503020204020204" pitchFamily="34" charset="-122"/>
              </a:rPr>
              <a:t>RTT 3. </a:t>
            </a:r>
            <a:r>
              <a:rPr lang="el-GR" altLang="zh-CN" sz="2400" dirty="0">
                <a:latin typeface="微软雅黑" panose="020B0503020204020204" pitchFamily="34" charset="-122"/>
                <a:ea typeface="微软雅黑" panose="020B0503020204020204" pitchFamily="34" charset="-122"/>
              </a:rPr>
              <a:t>α</a:t>
            </a:r>
            <a:r>
              <a:rPr lang="zh-CN" altLang="en-US" sz="2400" dirty="0">
                <a:latin typeface="微软雅黑" panose="020B0503020204020204" pitchFamily="34" charset="-122"/>
                <a:ea typeface="微软雅黑" panose="020B0503020204020204" pitchFamily="34" charset="-122"/>
              </a:rPr>
              <a:t>的值 </a:t>
            </a:r>
            <a:r>
              <a:rPr lang="en-US" altLang="zh-CN" sz="2400" dirty="0">
                <a:latin typeface="微软雅黑" panose="020B0503020204020204" pitchFamily="34" charset="-122"/>
                <a:ea typeface="微软雅黑" panose="020B0503020204020204" pitchFamily="34" charset="-122"/>
              </a:rPr>
              <a:t>4.</a:t>
            </a:r>
            <a:r>
              <a:rPr lang="el-GR" altLang="zh-CN" sz="2400" dirty="0">
                <a:latin typeface="微软雅黑" panose="020B0503020204020204" pitchFamily="34" charset="-122"/>
                <a:ea typeface="微软雅黑" panose="020B0503020204020204" pitchFamily="34" charset="-122"/>
              </a:rPr>
              <a:t> β</a:t>
            </a:r>
            <a:r>
              <a:rPr lang="zh-CN" altLang="en-US" sz="2400" dirty="0">
                <a:latin typeface="微软雅黑" panose="020B0503020204020204" pitchFamily="34" charset="-122"/>
                <a:ea typeface="微软雅黑" panose="020B0503020204020204" pitchFamily="34" charset="-122"/>
              </a:rPr>
              <a:t>的值</a:t>
            </a:r>
            <a:r>
              <a:rPr lang="en-US" altLang="zh-CN" sz="2400"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4657034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29783" y="186211"/>
            <a:ext cx="11367203" cy="721395"/>
          </a:xfrm>
        </p:spPr>
        <p:txBody>
          <a:bodyPr/>
          <a:lstStyle/>
          <a:p>
            <a:pPr>
              <a:lnSpc>
                <a:spcPct val="150000"/>
              </a:lnSpc>
            </a:pPr>
            <a:r>
              <a:rPr lang="zh-CN" altLang="en-US" dirty="0">
                <a:latin typeface="微软雅黑" panose="020B0503020204020204" pitchFamily="34" charset="-122"/>
                <a:ea typeface="微软雅黑" panose="020B0503020204020204" pitchFamily="34" charset="-122"/>
              </a:rPr>
              <a:t>利用机器学习对现阶段的</a:t>
            </a:r>
            <a:r>
              <a:rPr lang="en-US" altLang="zh-CN" dirty="0">
                <a:latin typeface="微软雅黑" panose="020B0503020204020204" pitchFamily="34" charset="-122"/>
                <a:ea typeface="微软雅黑" panose="020B0503020204020204" pitchFamily="34" charset="-122"/>
              </a:rPr>
              <a:t>RTO</a:t>
            </a:r>
            <a:r>
              <a:rPr lang="zh-CN" altLang="en-US" dirty="0">
                <a:latin typeface="微软雅黑" panose="020B0503020204020204" pitchFamily="34" charset="-122"/>
                <a:ea typeface="微软雅黑" panose="020B0503020204020204" pitchFamily="34" charset="-122"/>
              </a:rPr>
              <a:t>的值进行重新的定义</a:t>
            </a:r>
            <a:endParaRPr lang="en-US" altLang="zh-CN" dirty="0">
              <a:latin typeface="微软雅黑" panose="020B0503020204020204" pitchFamily="34" charset="-122"/>
              <a:ea typeface="微软雅黑" panose="020B0503020204020204" pitchFamily="34" charset="-122"/>
            </a:endParaRPr>
          </a:p>
        </p:txBody>
      </p:sp>
      <p:sp>
        <p:nvSpPr>
          <p:cNvPr id="4" name="幻灯片编号占位符 3"/>
          <p:cNvSpPr>
            <a:spLocks noGrp="1"/>
          </p:cNvSpPr>
          <p:nvPr>
            <p:ph type="sldNum" sz="quarter" idx="13"/>
          </p:nvPr>
        </p:nvSpPr>
        <p:spPr/>
        <p:txBody>
          <a:bodyPr/>
          <a:lstStyle/>
          <a:p>
            <a:fld id="{33D6DA08-2198-194F-8B57-C883F3E47026}" type="slidenum">
              <a:rPr kumimoji="1" lang="zh-CN" altLang="en-US" smtClean="0"/>
              <a:t>39</a:t>
            </a:fld>
            <a:endParaRPr kumimoji="1" lang="zh-CN" altLang="en-US"/>
          </a:p>
        </p:txBody>
      </p:sp>
      <p:sp>
        <p:nvSpPr>
          <p:cNvPr id="3" name="文本框 2">
            <a:extLst>
              <a:ext uri="{FF2B5EF4-FFF2-40B4-BE49-F238E27FC236}">
                <a16:creationId xmlns:a16="http://schemas.microsoft.com/office/drawing/2014/main" id="{F6D644BA-AC47-4576-8FA4-EB316248A519}"/>
              </a:ext>
            </a:extLst>
          </p:cNvPr>
          <p:cNvSpPr txBox="1"/>
          <p:nvPr/>
        </p:nvSpPr>
        <p:spPr>
          <a:xfrm>
            <a:off x="479383" y="1343311"/>
            <a:ext cx="10668001" cy="5013039"/>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可否使用</a:t>
            </a:r>
            <a:r>
              <a:rPr lang="en-US" altLang="zh-CN" sz="2400" dirty="0">
                <a:latin typeface="微软雅黑" panose="020B0503020204020204" pitchFamily="34" charset="-122"/>
                <a:ea typeface="微软雅黑" panose="020B0503020204020204" pitchFamily="34" charset="-122"/>
              </a:rPr>
              <a:t>LSTM</a:t>
            </a:r>
            <a:r>
              <a:rPr lang="zh-CN" altLang="en-US" sz="2400" dirty="0">
                <a:latin typeface="微软雅黑" panose="020B0503020204020204" pitchFamily="34" charset="-122"/>
                <a:ea typeface="微软雅黑" panose="020B0503020204020204" pitchFamily="34" charset="-122"/>
              </a:rPr>
              <a:t>对其进行学习，进一步预测并确定更加精确的</a:t>
            </a:r>
            <a:r>
              <a:rPr lang="en-US" altLang="zh-CN" sz="2400" dirty="0">
                <a:latin typeface="微软雅黑" panose="020B0503020204020204" pitchFamily="34" charset="-122"/>
                <a:ea typeface="微软雅黑" panose="020B0503020204020204" pitchFamily="34" charset="-122"/>
              </a:rPr>
              <a:t>RTO</a:t>
            </a:r>
            <a:r>
              <a:rPr lang="zh-CN" altLang="en-US" sz="2400" dirty="0">
                <a:latin typeface="微软雅黑" panose="020B0503020204020204" pitchFamily="34" charset="-122"/>
                <a:ea typeface="微软雅黑" panose="020B0503020204020204" pitchFamily="34" charset="-122"/>
              </a:rPr>
              <a:t>的值。</a:t>
            </a: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LSTM</a:t>
            </a:r>
            <a:r>
              <a:rPr lang="zh-CN" altLang="en-US" sz="2400" dirty="0">
                <a:latin typeface="微软雅黑" panose="020B0503020204020204" pitchFamily="34" charset="-122"/>
                <a:ea typeface="微软雅黑" panose="020B0503020204020204" pitchFamily="34" charset="-122"/>
              </a:rPr>
              <a:t>：处理的是时序序列的数据。而通过公式可以看出，新的</a:t>
            </a:r>
            <a:r>
              <a:rPr lang="en-US" altLang="zh-CN" sz="2400" dirty="0">
                <a:latin typeface="微软雅黑" panose="020B0503020204020204" pitchFamily="34" charset="-122"/>
                <a:ea typeface="微软雅黑" panose="020B0503020204020204" pitchFamily="34" charset="-122"/>
              </a:rPr>
              <a:t>RTO</a:t>
            </a:r>
            <a:r>
              <a:rPr lang="zh-CN" altLang="en-US" sz="2400" dirty="0">
                <a:latin typeface="微软雅黑" panose="020B0503020204020204" pitchFamily="34" charset="-122"/>
                <a:ea typeface="微软雅黑" panose="020B0503020204020204" pitchFamily="34" charset="-122"/>
              </a:rPr>
              <a:t>和之前的</a:t>
            </a:r>
            <a:r>
              <a:rPr lang="en-US" altLang="zh-CN" sz="2400" dirty="0">
                <a:latin typeface="微软雅黑" panose="020B0503020204020204" pitchFamily="34" charset="-122"/>
                <a:ea typeface="微软雅黑" panose="020B0503020204020204" pitchFamily="34" charset="-122"/>
              </a:rPr>
              <a:t>RTT</a:t>
            </a:r>
            <a:r>
              <a:rPr lang="zh-CN" altLang="en-US" sz="2400" dirty="0">
                <a:latin typeface="微软雅黑" panose="020B0503020204020204" pitchFamily="34" charset="-122"/>
                <a:ea typeface="微软雅黑" panose="020B0503020204020204" pitchFamily="34" charset="-122"/>
              </a:rPr>
              <a:t>仍然有关系。</a:t>
            </a: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是否不仅和上一个</a:t>
            </a:r>
            <a:r>
              <a:rPr lang="en-US" altLang="zh-CN" sz="2400" dirty="0">
                <a:latin typeface="微软雅黑" panose="020B0503020204020204" pitchFamily="34" charset="-122"/>
                <a:ea typeface="微软雅黑" panose="020B0503020204020204" pitchFamily="34" charset="-122"/>
              </a:rPr>
              <a:t>RTT</a:t>
            </a:r>
            <a:r>
              <a:rPr lang="zh-CN" altLang="en-US" sz="2400" dirty="0">
                <a:latin typeface="微软雅黑" panose="020B0503020204020204" pitchFamily="34" charset="-122"/>
                <a:ea typeface="微软雅黑" panose="020B0503020204020204" pitchFamily="34" charset="-122"/>
              </a:rPr>
              <a:t>有关系，还和之前更久远的</a:t>
            </a:r>
            <a:r>
              <a:rPr lang="en-US" altLang="zh-CN" sz="2400" dirty="0">
                <a:latin typeface="微软雅黑" panose="020B0503020204020204" pitchFamily="34" charset="-122"/>
                <a:ea typeface="微软雅黑" panose="020B0503020204020204" pitchFamily="34" charset="-122"/>
              </a:rPr>
              <a:t>RTT</a:t>
            </a:r>
            <a:r>
              <a:rPr lang="zh-CN" altLang="en-US" sz="2400" dirty="0">
                <a:latin typeface="微软雅黑" panose="020B0503020204020204" pitchFamily="34" charset="-122"/>
                <a:ea typeface="微软雅黑" panose="020B0503020204020204" pitchFamily="34" charset="-122"/>
              </a:rPr>
              <a:t>有关？</a:t>
            </a: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可是</a:t>
            </a:r>
            <a:r>
              <a:rPr lang="el-GR" altLang="zh-CN" sz="2400" dirty="0">
                <a:latin typeface="微软雅黑" panose="020B0503020204020204" pitchFamily="34" charset="-122"/>
                <a:ea typeface="微软雅黑" panose="020B0503020204020204" pitchFamily="34" charset="-122"/>
              </a:rPr>
              <a:t>α</a:t>
            </a:r>
            <a:r>
              <a:rPr lang="zh-CN" altLang="en-US" sz="2400" dirty="0">
                <a:latin typeface="微软雅黑" panose="020B0503020204020204" pitchFamily="34" charset="-122"/>
                <a:ea typeface="微软雅黑" panose="020B0503020204020204" pitchFamily="34" charset="-122"/>
              </a:rPr>
              <a:t>和</a:t>
            </a:r>
            <a:r>
              <a:rPr lang="el-GR" altLang="zh-CN" sz="2400" dirty="0">
                <a:latin typeface="微软雅黑" panose="020B0503020204020204" pitchFamily="34" charset="-122"/>
                <a:ea typeface="微软雅黑" panose="020B0503020204020204" pitchFamily="34" charset="-122"/>
              </a:rPr>
              <a:t>β</a:t>
            </a:r>
            <a:r>
              <a:rPr lang="zh-CN" altLang="en-US" sz="2400" dirty="0">
                <a:latin typeface="微软雅黑" panose="020B0503020204020204" pitchFamily="34" charset="-122"/>
                <a:ea typeface="微软雅黑" panose="020B0503020204020204" pitchFamily="34" charset="-122"/>
              </a:rPr>
              <a:t>的不知道是否可以利用</a:t>
            </a:r>
            <a:r>
              <a:rPr lang="en-US" altLang="zh-CN" sz="2400" dirty="0">
                <a:latin typeface="微软雅黑" panose="020B0503020204020204" pitchFamily="34" charset="-122"/>
                <a:ea typeface="微软雅黑" panose="020B0503020204020204" pitchFamily="34" charset="-122"/>
              </a:rPr>
              <a:t>LSTM</a:t>
            </a:r>
            <a:r>
              <a:rPr lang="zh-CN" altLang="en-US" sz="2400" dirty="0">
                <a:latin typeface="微软雅黑" panose="020B0503020204020204" pitchFamily="34" charset="-122"/>
                <a:ea typeface="微软雅黑" panose="020B0503020204020204" pitchFamily="34" charset="-122"/>
              </a:rPr>
              <a:t>进行训练，在目前的协议中是一个确定的值。</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49613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TCP Problems </a:t>
            </a:r>
            <a:endParaRPr kumimoji="1" lang="zh-CN" altLang="en-US" dirty="0"/>
          </a:p>
        </p:txBody>
      </p:sp>
      <p:sp>
        <p:nvSpPr>
          <p:cNvPr id="4" name="幻灯片编号占位符 3"/>
          <p:cNvSpPr>
            <a:spLocks noGrp="1"/>
          </p:cNvSpPr>
          <p:nvPr>
            <p:ph type="sldNum" sz="quarter" idx="13"/>
          </p:nvPr>
        </p:nvSpPr>
        <p:spPr/>
        <p:txBody>
          <a:bodyPr/>
          <a:lstStyle/>
          <a:p>
            <a:fld id="{33D6DA08-2198-194F-8B57-C883F3E47026}" type="slidenum">
              <a:rPr kumimoji="1" lang="zh-CN" altLang="en-US" smtClean="0"/>
              <a:t>4</a:t>
            </a:fld>
            <a:endParaRPr kumimoji="1" lang="zh-CN" altLang="en-US"/>
          </a:p>
        </p:txBody>
      </p:sp>
      <p:sp>
        <p:nvSpPr>
          <p:cNvPr id="5" name="矩形 4"/>
          <p:cNvSpPr/>
          <p:nvPr/>
        </p:nvSpPr>
        <p:spPr>
          <a:xfrm>
            <a:off x="1095975" y="4606350"/>
            <a:ext cx="4230806" cy="128289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6776950" y="4645586"/>
            <a:ext cx="4228532" cy="123376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1095975" y="4606349"/>
            <a:ext cx="4230806" cy="5595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a:t>Short flow dominated services</a:t>
            </a:r>
            <a:endParaRPr kumimoji="1" lang="zh-CN" altLang="en-US" sz="2000" b="1" dirty="0"/>
          </a:p>
        </p:txBody>
      </p:sp>
      <p:sp>
        <p:nvSpPr>
          <p:cNvPr id="8" name="矩形 7"/>
          <p:cNvSpPr/>
          <p:nvPr/>
        </p:nvSpPr>
        <p:spPr>
          <a:xfrm>
            <a:off x="6766267" y="4645586"/>
            <a:ext cx="4214884" cy="5595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a:t>Long flow dominated services</a:t>
            </a:r>
            <a:endParaRPr kumimoji="1" lang="zh-CN" altLang="en-US" sz="2000" b="1" dirty="0"/>
          </a:p>
        </p:txBody>
      </p:sp>
      <p:pic>
        <p:nvPicPr>
          <p:cNvPr id="9" name="Picture 4" descr="C:\Users\t-vijal\Desktop\sigcomm13Presentation\googlelogo.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266630" y="5329381"/>
            <a:ext cx="1132528" cy="396385"/>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2" descr="“amazon”的图片搜索结果"/>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r="64103" b="62109"/>
          <a:stretch/>
        </p:blipFill>
        <p:spPr bwMode="auto">
          <a:xfrm>
            <a:off x="2528349" y="5329381"/>
            <a:ext cx="1281052" cy="495455"/>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p:cNvPicPr>
            <a:picLocks noChangeAspect="1"/>
          </p:cNvPicPr>
          <p:nvPr/>
        </p:nvPicPr>
        <p:blipFill rotWithShape="1">
          <a:blip r:embed="rId5" cstate="print">
            <a:extLst>
              <a:ext uri="{28A0092B-C50C-407E-A947-70E740481C1C}">
                <a14:useLocalDpi xmlns:a14="http://schemas.microsoft.com/office/drawing/2010/main"/>
              </a:ext>
            </a:extLst>
          </a:blip>
          <a:srcRect r="60184" b="52946"/>
          <a:stretch/>
        </p:blipFill>
        <p:spPr>
          <a:xfrm>
            <a:off x="3849327" y="5223049"/>
            <a:ext cx="1488137" cy="601787"/>
          </a:xfrm>
          <a:prstGeom prst="rect">
            <a:avLst/>
          </a:prstGeom>
        </p:spPr>
      </p:pic>
      <p:pic>
        <p:nvPicPr>
          <p:cNvPr id="15" name="图片 14"/>
          <p:cNvPicPr>
            <a:picLocks noChangeAspect="1"/>
          </p:cNvPicPr>
          <p:nvPr/>
        </p:nvPicPr>
        <p:blipFill rotWithShape="1">
          <a:blip r:embed="rId6" cstate="print">
            <a:extLst>
              <a:ext uri="{28A0092B-C50C-407E-A947-70E740481C1C}">
                <a14:useLocalDpi xmlns:a14="http://schemas.microsoft.com/office/drawing/2010/main"/>
              </a:ext>
            </a:extLst>
          </a:blip>
          <a:srcRect r="60026" b="63367"/>
          <a:stretch/>
        </p:blipFill>
        <p:spPr>
          <a:xfrm>
            <a:off x="7042493" y="5332940"/>
            <a:ext cx="1152921" cy="444081"/>
          </a:xfrm>
          <a:prstGeom prst="rect">
            <a:avLst/>
          </a:prstGeom>
        </p:spPr>
      </p:pic>
      <p:pic>
        <p:nvPicPr>
          <p:cNvPr id="22" name="图片 2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389658" y="5322092"/>
            <a:ext cx="1428522" cy="454929"/>
          </a:xfrm>
          <a:prstGeom prst="rect">
            <a:avLst/>
          </a:prstGeom>
        </p:spPr>
      </p:pic>
      <p:pic>
        <p:nvPicPr>
          <p:cNvPr id="28" name="图片 2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103784" y="5295591"/>
            <a:ext cx="529245" cy="529245"/>
          </a:xfrm>
          <a:prstGeom prst="rect">
            <a:avLst/>
          </a:prstGeom>
        </p:spPr>
      </p:pic>
      <p:sp>
        <p:nvSpPr>
          <p:cNvPr id="45" name="矩形 44"/>
          <p:cNvSpPr/>
          <p:nvPr/>
        </p:nvSpPr>
        <p:spPr>
          <a:xfrm>
            <a:off x="1757870" y="3173018"/>
            <a:ext cx="2988859" cy="693058"/>
          </a:xfrm>
          <a:prstGeom prst="rect">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t>1. Flow startup problem</a:t>
            </a:r>
            <a:endParaRPr kumimoji="1" lang="zh-CN" altLang="en-US" sz="2400" b="1" dirty="0"/>
          </a:p>
        </p:txBody>
      </p:sp>
      <p:sp>
        <p:nvSpPr>
          <p:cNvPr id="46" name="矩形 45"/>
          <p:cNvSpPr/>
          <p:nvPr/>
        </p:nvSpPr>
        <p:spPr>
          <a:xfrm>
            <a:off x="7069473" y="3173018"/>
            <a:ext cx="3438106" cy="6930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t>2. Inefficient Congestion Control problem</a:t>
            </a:r>
            <a:endParaRPr kumimoji="1" lang="zh-CN" altLang="en-US" sz="2400" b="1" dirty="0"/>
          </a:p>
        </p:txBody>
      </p:sp>
      <p:sp>
        <p:nvSpPr>
          <p:cNvPr id="87" name="下箭头 86"/>
          <p:cNvSpPr/>
          <p:nvPr/>
        </p:nvSpPr>
        <p:spPr>
          <a:xfrm>
            <a:off x="2826762" y="4157398"/>
            <a:ext cx="982639" cy="37719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下箭头 87"/>
          <p:cNvSpPr/>
          <p:nvPr/>
        </p:nvSpPr>
        <p:spPr>
          <a:xfrm>
            <a:off x="8195414" y="4165598"/>
            <a:ext cx="982639" cy="37719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9" name="矩形 88"/>
          <p:cNvSpPr/>
          <p:nvPr/>
        </p:nvSpPr>
        <p:spPr>
          <a:xfrm>
            <a:off x="3609120" y="1742001"/>
            <a:ext cx="4812631" cy="8965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solidFill>
                  <a:schemeClr val="bg1"/>
                </a:solidFill>
              </a:rPr>
              <a:t>Two Famous TCP problems</a:t>
            </a:r>
            <a:endParaRPr kumimoji="1" lang="zh-CN" altLang="en-US" sz="2800" b="1" dirty="0">
              <a:solidFill>
                <a:schemeClr val="bg1"/>
              </a:solidFill>
            </a:endParaRPr>
          </a:p>
        </p:txBody>
      </p:sp>
      <p:cxnSp>
        <p:nvCxnSpPr>
          <p:cNvPr id="91" name="直线箭头连接符 90"/>
          <p:cNvCxnSpPr/>
          <p:nvPr/>
        </p:nvCxnSpPr>
        <p:spPr>
          <a:xfrm flipH="1">
            <a:off x="3318081" y="2629925"/>
            <a:ext cx="2697354" cy="454845"/>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直线箭头连接符 92"/>
          <p:cNvCxnSpPr>
            <a:endCxn id="46" idx="0"/>
          </p:cNvCxnSpPr>
          <p:nvPr/>
        </p:nvCxnSpPr>
        <p:spPr>
          <a:xfrm>
            <a:off x="6015435" y="2638515"/>
            <a:ext cx="2773091" cy="534503"/>
          </a:xfrm>
          <a:prstGeom prst="straightConnector1">
            <a:avLst/>
          </a:prstGeom>
          <a:ln w="28575">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97" name="文本框 96"/>
          <p:cNvSpPr txBox="1"/>
          <p:nvPr/>
        </p:nvSpPr>
        <p:spPr>
          <a:xfrm>
            <a:off x="2751027" y="5987018"/>
            <a:ext cx="920701" cy="369332"/>
          </a:xfrm>
          <a:prstGeom prst="rect">
            <a:avLst/>
          </a:prstGeom>
          <a:noFill/>
        </p:spPr>
        <p:txBody>
          <a:bodyPr wrap="none" rtlCol="0">
            <a:spAutoFit/>
          </a:bodyPr>
          <a:lstStyle/>
          <a:p>
            <a:r>
              <a:rPr kumimoji="1" lang="en-US" altLang="zh-CN" i="1" dirty="0">
                <a:solidFill>
                  <a:schemeClr val="bg1">
                    <a:lumMod val="75000"/>
                  </a:schemeClr>
                </a:solidFill>
              </a:rPr>
              <a:t>KB level</a:t>
            </a:r>
            <a:endParaRPr kumimoji="1" lang="zh-CN" altLang="en-US" i="1" dirty="0">
              <a:solidFill>
                <a:schemeClr val="bg1">
                  <a:lumMod val="75000"/>
                </a:schemeClr>
              </a:solidFill>
            </a:endParaRPr>
          </a:p>
        </p:txBody>
      </p:sp>
      <p:sp>
        <p:nvSpPr>
          <p:cNvPr id="98" name="文本框 97"/>
          <p:cNvSpPr txBox="1"/>
          <p:nvPr/>
        </p:nvSpPr>
        <p:spPr>
          <a:xfrm>
            <a:off x="8256342" y="5982147"/>
            <a:ext cx="1561838" cy="369332"/>
          </a:xfrm>
          <a:prstGeom prst="rect">
            <a:avLst/>
          </a:prstGeom>
          <a:noFill/>
        </p:spPr>
        <p:txBody>
          <a:bodyPr wrap="none" rtlCol="0">
            <a:spAutoFit/>
          </a:bodyPr>
          <a:lstStyle/>
          <a:p>
            <a:r>
              <a:rPr kumimoji="1" lang="en-US" altLang="zh-CN" i="1" dirty="0">
                <a:solidFill>
                  <a:schemeClr val="bg1">
                    <a:lumMod val="75000"/>
                  </a:schemeClr>
                </a:solidFill>
              </a:rPr>
              <a:t>MB or GB level</a:t>
            </a:r>
            <a:endParaRPr kumimoji="1" lang="zh-CN" altLang="en-US" i="1" dirty="0">
              <a:solidFill>
                <a:schemeClr val="bg1">
                  <a:lumMod val="75000"/>
                </a:schemeClr>
              </a:solidFill>
            </a:endParaRPr>
          </a:p>
        </p:txBody>
      </p:sp>
    </p:spTree>
    <p:extLst>
      <p:ext uri="{BB962C8B-B14F-4D97-AF65-F5344CB8AC3E}">
        <p14:creationId xmlns:p14="http://schemas.microsoft.com/office/powerpoint/2010/main" val="15886951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29783" y="186211"/>
            <a:ext cx="11367203" cy="721395"/>
          </a:xfrm>
        </p:spPr>
        <p:txBody>
          <a:bodyPr/>
          <a:lstStyle/>
          <a:p>
            <a:r>
              <a:rPr lang="zh-CN" altLang="en-US" dirty="0">
                <a:latin typeface="微软雅黑" panose="020B0503020204020204" pitchFamily="34" charset="-122"/>
                <a:ea typeface="微软雅黑" panose="020B0503020204020204" pitchFamily="34" charset="-122"/>
              </a:rPr>
              <a:t>利用机器学习对丢包的类型进行分类</a:t>
            </a:r>
          </a:p>
        </p:txBody>
      </p:sp>
      <p:sp>
        <p:nvSpPr>
          <p:cNvPr id="4" name="幻灯片编号占位符 3"/>
          <p:cNvSpPr>
            <a:spLocks noGrp="1"/>
          </p:cNvSpPr>
          <p:nvPr>
            <p:ph type="sldNum" sz="quarter" idx="13"/>
          </p:nvPr>
        </p:nvSpPr>
        <p:spPr/>
        <p:txBody>
          <a:bodyPr/>
          <a:lstStyle/>
          <a:p>
            <a:fld id="{33D6DA08-2198-194F-8B57-C883F3E47026}" type="slidenum">
              <a:rPr kumimoji="1" lang="zh-CN" altLang="en-US" smtClean="0"/>
              <a:t>40</a:t>
            </a:fld>
            <a:endParaRPr kumimoji="1" lang="zh-CN" altLang="en-US"/>
          </a:p>
        </p:txBody>
      </p:sp>
      <p:sp>
        <p:nvSpPr>
          <p:cNvPr id="6" name="文本框 5">
            <a:extLst>
              <a:ext uri="{FF2B5EF4-FFF2-40B4-BE49-F238E27FC236}">
                <a16:creationId xmlns:a16="http://schemas.microsoft.com/office/drawing/2014/main" id="{8D9515E9-1D65-41BF-9604-AB1BCDA81A3F}"/>
              </a:ext>
            </a:extLst>
          </p:cNvPr>
          <p:cNvSpPr txBox="1"/>
          <p:nvPr/>
        </p:nvSpPr>
        <p:spPr>
          <a:xfrm>
            <a:off x="609601" y="3167390"/>
            <a:ext cx="2069432"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丢包的原因</a:t>
            </a:r>
          </a:p>
        </p:txBody>
      </p:sp>
      <p:sp>
        <p:nvSpPr>
          <p:cNvPr id="7" name="左大括号 6">
            <a:extLst>
              <a:ext uri="{FF2B5EF4-FFF2-40B4-BE49-F238E27FC236}">
                <a16:creationId xmlns:a16="http://schemas.microsoft.com/office/drawing/2014/main" id="{0412336B-E628-4B70-9F40-1191A2ED0035}"/>
              </a:ext>
            </a:extLst>
          </p:cNvPr>
          <p:cNvSpPr/>
          <p:nvPr/>
        </p:nvSpPr>
        <p:spPr>
          <a:xfrm>
            <a:off x="2679033" y="1748589"/>
            <a:ext cx="417095" cy="341696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E8757B71-43BD-4C2B-8F2C-3561854F1495}"/>
              </a:ext>
            </a:extLst>
          </p:cNvPr>
          <p:cNvSpPr txBox="1"/>
          <p:nvPr/>
        </p:nvSpPr>
        <p:spPr>
          <a:xfrm>
            <a:off x="3272589" y="1572126"/>
            <a:ext cx="2085474"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硬件损坏</a:t>
            </a:r>
          </a:p>
        </p:txBody>
      </p:sp>
      <p:sp>
        <p:nvSpPr>
          <p:cNvPr id="9" name="文本框 8">
            <a:extLst>
              <a:ext uri="{FF2B5EF4-FFF2-40B4-BE49-F238E27FC236}">
                <a16:creationId xmlns:a16="http://schemas.microsoft.com/office/drawing/2014/main" id="{C08E4F74-47C7-4F7C-85BE-2381FD39390A}"/>
              </a:ext>
            </a:extLst>
          </p:cNvPr>
          <p:cNvSpPr txBox="1"/>
          <p:nvPr/>
        </p:nvSpPr>
        <p:spPr>
          <a:xfrm>
            <a:off x="3272589" y="3396153"/>
            <a:ext cx="1973179"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网络拥塞</a:t>
            </a:r>
          </a:p>
        </p:txBody>
      </p:sp>
      <p:sp>
        <p:nvSpPr>
          <p:cNvPr id="3" name="文本框 2">
            <a:extLst>
              <a:ext uri="{FF2B5EF4-FFF2-40B4-BE49-F238E27FC236}">
                <a16:creationId xmlns:a16="http://schemas.microsoft.com/office/drawing/2014/main" id="{C4BFC5ED-9030-4CCF-BED7-F43314CA10CD}"/>
              </a:ext>
            </a:extLst>
          </p:cNvPr>
          <p:cNvSpPr txBox="1"/>
          <p:nvPr/>
        </p:nvSpPr>
        <p:spPr>
          <a:xfrm>
            <a:off x="3240504" y="2498256"/>
            <a:ext cx="2711116"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硬件容量和瓶颈</a:t>
            </a:r>
          </a:p>
        </p:txBody>
      </p:sp>
      <p:sp>
        <p:nvSpPr>
          <p:cNvPr id="10" name="文本框 9">
            <a:extLst>
              <a:ext uri="{FF2B5EF4-FFF2-40B4-BE49-F238E27FC236}">
                <a16:creationId xmlns:a16="http://schemas.microsoft.com/office/drawing/2014/main" id="{F1A866E6-6B6A-4135-8BBA-2E3895FDB202}"/>
              </a:ext>
            </a:extLst>
          </p:cNvPr>
          <p:cNvSpPr txBox="1"/>
          <p:nvPr/>
        </p:nvSpPr>
        <p:spPr>
          <a:xfrm>
            <a:off x="3272589" y="4304065"/>
            <a:ext cx="1459830" cy="52322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Wi-Fi</a:t>
            </a:r>
            <a:endParaRPr lang="zh-CN" altLang="en-US" sz="28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73CF6E50-2610-4C5A-94F4-6A3B3799A6AF}"/>
              </a:ext>
            </a:extLst>
          </p:cNvPr>
          <p:cNvSpPr txBox="1"/>
          <p:nvPr/>
        </p:nvSpPr>
        <p:spPr>
          <a:xfrm>
            <a:off x="3272589" y="5024264"/>
            <a:ext cx="3208422"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网络设备中的</a:t>
            </a:r>
            <a:r>
              <a:rPr lang="en-US" altLang="zh-CN" sz="2800" dirty="0">
                <a:latin typeface="微软雅黑" panose="020B0503020204020204" pitchFamily="34" charset="-122"/>
                <a:ea typeface="微软雅黑" panose="020B0503020204020204" pitchFamily="34" charset="-122"/>
              </a:rPr>
              <a:t>bug</a:t>
            </a:r>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1700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Flow startup problem</a:t>
            </a:r>
            <a:endParaRPr lang="zh-CN" altLang="en-US" dirty="0"/>
          </a:p>
        </p:txBody>
      </p:sp>
      <p:sp>
        <p:nvSpPr>
          <p:cNvPr id="3" name="内容占位符 2"/>
          <p:cNvSpPr>
            <a:spLocks noGrp="1"/>
          </p:cNvSpPr>
          <p:nvPr>
            <p:ph idx="1"/>
          </p:nvPr>
        </p:nvSpPr>
        <p:spPr/>
        <p:txBody>
          <a:bodyPr/>
          <a:lstStyle/>
          <a:p>
            <a:r>
              <a:rPr lang="en-US" altLang="zh-CN" sz="2400" b="1" dirty="0"/>
              <a:t>Short flow’s transmission is</a:t>
            </a:r>
            <a:r>
              <a:rPr lang="zh-CN" altLang="en-US" sz="2400" b="1" dirty="0"/>
              <a:t> </a:t>
            </a:r>
            <a:r>
              <a:rPr lang="en-US" altLang="zh-CN" sz="2400" b="1" dirty="0"/>
              <a:t>slow because of TCP’s </a:t>
            </a:r>
            <a:r>
              <a:rPr lang="en-US" altLang="zh-CN" sz="2400" b="1" i="1" dirty="0">
                <a:solidFill>
                  <a:srgbClr val="C00000"/>
                </a:solidFill>
              </a:rPr>
              <a:t>flow startup problem </a:t>
            </a:r>
            <a:r>
              <a:rPr lang="en-US" altLang="zh-CN" sz="2400" b="1" dirty="0">
                <a:solidFill>
                  <a:schemeClr val="bg1">
                    <a:lumMod val="50000"/>
                  </a:schemeClr>
                </a:solidFill>
              </a:rPr>
              <a:t>[RFC6077]</a:t>
            </a:r>
          </a:p>
          <a:p>
            <a:pPr lvl="1"/>
            <a:r>
              <a:rPr lang="en-US" altLang="zh-CN" sz="2000" dirty="0"/>
              <a:t>S</a:t>
            </a:r>
            <a:r>
              <a:rPr lang="zh-CN" altLang="zh-CN" sz="2000" dirty="0"/>
              <a:t>low-start mechanism</a:t>
            </a:r>
            <a:r>
              <a:rPr lang="en-US" altLang="zh-CN" sz="2000" dirty="0"/>
              <a:t> with a conservative initial window (IW) to probe the bandwidth during the transmission.</a:t>
            </a:r>
            <a:endParaRPr lang="zh-CN" altLang="en-US" sz="2000" dirty="0"/>
          </a:p>
          <a:p>
            <a:endParaRPr lang="zh-CN" altLang="en-US" dirty="0"/>
          </a:p>
        </p:txBody>
      </p:sp>
      <p:sp>
        <p:nvSpPr>
          <p:cNvPr id="4" name="灯片编号占位符 3"/>
          <p:cNvSpPr>
            <a:spLocks noGrp="1"/>
          </p:cNvSpPr>
          <p:nvPr>
            <p:ph type="sldNum" sz="quarter" idx="13"/>
          </p:nvPr>
        </p:nvSpPr>
        <p:spPr/>
        <p:txBody>
          <a:bodyPr/>
          <a:lstStyle/>
          <a:p>
            <a:fld id="{33D6DA08-2198-194F-8B57-C883F3E47026}" type="slidenum">
              <a:rPr kumimoji="1" lang="zh-CN" altLang="en-US" smtClean="0"/>
              <a:t>5</a:t>
            </a:fld>
            <a:endParaRPr kumimoji="1" lang="zh-CN" altLang="en-US" dirty="0"/>
          </a:p>
        </p:txBody>
      </p:sp>
      <p:pic>
        <p:nvPicPr>
          <p:cNvPr id="5" name="图片 4"/>
          <p:cNvPicPr>
            <a:picLocks noChangeAspect="1"/>
          </p:cNvPicPr>
          <p:nvPr/>
        </p:nvPicPr>
        <p:blipFill>
          <a:blip r:embed="rId3"/>
          <a:stretch>
            <a:fillRect/>
          </a:stretch>
        </p:blipFill>
        <p:spPr>
          <a:xfrm>
            <a:off x="6177836" y="2472662"/>
            <a:ext cx="4989613" cy="1349955"/>
          </a:xfrm>
          <a:prstGeom prst="rect">
            <a:avLst/>
          </a:prstGeom>
        </p:spPr>
      </p:pic>
      <p:cxnSp>
        <p:nvCxnSpPr>
          <p:cNvPr id="6" name="直接箭头连接符 5"/>
          <p:cNvCxnSpPr/>
          <p:nvPr/>
        </p:nvCxnSpPr>
        <p:spPr>
          <a:xfrm flipV="1">
            <a:off x="1564681" y="4842580"/>
            <a:ext cx="3222703" cy="3345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 name="直接箭头连接符 6"/>
          <p:cNvCxnSpPr/>
          <p:nvPr/>
        </p:nvCxnSpPr>
        <p:spPr>
          <a:xfrm flipV="1">
            <a:off x="1564681" y="3002628"/>
            <a:ext cx="0" cy="18845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 name="弧形 7"/>
          <p:cNvSpPr/>
          <p:nvPr/>
        </p:nvSpPr>
        <p:spPr>
          <a:xfrm rot="5400000">
            <a:off x="659602" y="2651649"/>
            <a:ext cx="1810156" cy="2207941"/>
          </a:xfrm>
          <a:prstGeom prst="arc">
            <a:avLst/>
          </a:prstGeom>
          <a:noFill/>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9" name="直接连接符 8"/>
          <p:cNvCxnSpPr>
            <a:stCxn id="8" idx="0"/>
          </p:cNvCxnSpPr>
          <p:nvPr/>
        </p:nvCxnSpPr>
        <p:spPr>
          <a:xfrm flipV="1">
            <a:off x="2668651" y="3309901"/>
            <a:ext cx="613318" cy="44571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3281969" y="3309901"/>
            <a:ext cx="0" cy="63500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3281969" y="3309901"/>
            <a:ext cx="836341" cy="63500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118310" y="3309901"/>
            <a:ext cx="0" cy="59825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711609" y="2833351"/>
            <a:ext cx="1025915" cy="584775"/>
          </a:xfrm>
          <a:prstGeom prst="rect">
            <a:avLst/>
          </a:prstGeom>
          <a:noFill/>
        </p:spPr>
        <p:txBody>
          <a:bodyPr wrap="square" rtlCol="0">
            <a:spAutoFit/>
          </a:bodyPr>
          <a:lstStyle/>
          <a:p>
            <a:pPr algn="ctr"/>
            <a:r>
              <a:rPr lang="en-US" altLang="zh-CN" sz="1600" dirty="0"/>
              <a:t>Window size </a:t>
            </a:r>
            <a:endParaRPr lang="zh-CN" altLang="en-US" sz="1600" dirty="0"/>
          </a:p>
        </p:txBody>
      </p:sp>
      <p:sp>
        <p:nvSpPr>
          <p:cNvPr id="14" name="文本框 13"/>
          <p:cNvSpPr txBox="1"/>
          <p:nvPr/>
        </p:nvSpPr>
        <p:spPr>
          <a:xfrm>
            <a:off x="165199" y="4476918"/>
            <a:ext cx="1572325" cy="523220"/>
          </a:xfrm>
          <a:prstGeom prst="rect">
            <a:avLst/>
          </a:prstGeom>
          <a:noFill/>
        </p:spPr>
        <p:txBody>
          <a:bodyPr wrap="square" rtlCol="0">
            <a:spAutoFit/>
          </a:bodyPr>
          <a:lstStyle/>
          <a:p>
            <a:pPr algn="ctr"/>
            <a:r>
              <a:rPr lang="en-US" altLang="zh-CN" sz="1400" b="1" dirty="0"/>
              <a:t>Initial window </a:t>
            </a:r>
          </a:p>
          <a:p>
            <a:pPr algn="ctr"/>
            <a:r>
              <a:rPr lang="en-US" altLang="zh-CN" sz="1400" b="1" dirty="0"/>
              <a:t>(IW)</a:t>
            </a:r>
            <a:endParaRPr lang="zh-CN" altLang="en-US" sz="1400" b="1" dirty="0"/>
          </a:p>
        </p:txBody>
      </p:sp>
      <p:sp>
        <p:nvSpPr>
          <p:cNvPr id="15" name="文本框 14"/>
          <p:cNvSpPr txBox="1"/>
          <p:nvPr/>
        </p:nvSpPr>
        <p:spPr>
          <a:xfrm>
            <a:off x="1521932" y="3999421"/>
            <a:ext cx="1025915" cy="307777"/>
          </a:xfrm>
          <a:prstGeom prst="rect">
            <a:avLst/>
          </a:prstGeom>
          <a:noFill/>
        </p:spPr>
        <p:txBody>
          <a:bodyPr wrap="square" rtlCol="0">
            <a:spAutoFit/>
          </a:bodyPr>
          <a:lstStyle/>
          <a:p>
            <a:pPr algn="ctr"/>
            <a:r>
              <a:rPr lang="en-US" altLang="zh-CN" sz="1400" dirty="0"/>
              <a:t>Slow start</a:t>
            </a:r>
            <a:endParaRPr lang="zh-CN" altLang="en-US" sz="1400" dirty="0"/>
          </a:p>
        </p:txBody>
      </p:sp>
      <p:sp>
        <p:nvSpPr>
          <p:cNvPr id="16" name="文本框 15"/>
          <p:cNvSpPr txBox="1"/>
          <p:nvPr/>
        </p:nvSpPr>
        <p:spPr>
          <a:xfrm>
            <a:off x="2501379" y="2924241"/>
            <a:ext cx="2335905" cy="307777"/>
          </a:xfrm>
          <a:prstGeom prst="rect">
            <a:avLst/>
          </a:prstGeom>
          <a:noFill/>
        </p:spPr>
        <p:txBody>
          <a:bodyPr wrap="square" rtlCol="0">
            <a:spAutoFit/>
          </a:bodyPr>
          <a:lstStyle/>
          <a:p>
            <a:pPr algn="ctr"/>
            <a:r>
              <a:rPr lang="en-US" altLang="zh-CN" sz="1400" dirty="0"/>
              <a:t>Congestion Avoidance</a:t>
            </a:r>
            <a:endParaRPr lang="zh-CN" altLang="en-US" sz="1400" dirty="0"/>
          </a:p>
        </p:txBody>
      </p:sp>
      <p:cxnSp>
        <p:nvCxnSpPr>
          <p:cNvPr id="17" name="直接连接符 16"/>
          <p:cNvCxnSpPr/>
          <p:nvPr/>
        </p:nvCxnSpPr>
        <p:spPr>
          <a:xfrm flipV="1">
            <a:off x="2549345" y="2995417"/>
            <a:ext cx="0" cy="1822613"/>
          </a:xfrm>
          <a:prstGeom prst="line">
            <a:avLst/>
          </a:prstGeom>
          <a:ln>
            <a:solidFill>
              <a:srgbClr val="C00000"/>
            </a:solidFill>
            <a:prstDash val="dashDot"/>
          </a:ln>
        </p:spPr>
        <p:style>
          <a:lnRef idx="3">
            <a:schemeClr val="accent3"/>
          </a:lnRef>
          <a:fillRef idx="0">
            <a:schemeClr val="accent3"/>
          </a:fillRef>
          <a:effectRef idx="2">
            <a:schemeClr val="accent3"/>
          </a:effectRef>
          <a:fontRef idx="minor">
            <a:schemeClr val="tx1"/>
          </a:fontRef>
        </p:style>
      </p:cxnSp>
      <p:sp>
        <p:nvSpPr>
          <p:cNvPr id="18" name="文本框 17"/>
          <p:cNvSpPr txBox="1"/>
          <p:nvPr/>
        </p:nvSpPr>
        <p:spPr>
          <a:xfrm>
            <a:off x="4096006" y="4862589"/>
            <a:ext cx="1025915" cy="338554"/>
          </a:xfrm>
          <a:prstGeom prst="rect">
            <a:avLst/>
          </a:prstGeom>
          <a:noFill/>
        </p:spPr>
        <p:txBody>
          <a:bodyPr wrap="square" rtlCol="0">
            <a:spAutoFit/>
          </a:bodyPr>
          <a:lstStyle/>
          <a:p>
            <a:pPr algn="ctr"/>
            <a:r>
              <a:rPr lang="en-US" altLang="zh-CN" sz="1600" dirty="0"/>
              <a:t>Time</a:t>
            </a:r>
            <a:endParaRPr lang="zh-CN" altLang="en-US" sz="1600" dirty="0"/>
          </a:p>
        </p:txBody>
      </p:sp>
      <p:sp>
        <p:nvSpPr>
          <p:cNvPr id="19" name="文本框 18"/>
          <p:cNvSpPr txBox="1"/>
          <p:nvPr/>
        </p:nvSpPr>
        <p:spPr>
          <a:xfrm>
            <a:off x="1748676" y="4917945"/>
            <a:ext cx="1304694" cy="523220"/>
          </a:xfrm>
          <a:prstGeom prst="rect">
            <a:avLst/>
          </a:prstGeom>
          <a:noFill/>
        </p:spPr>
        <p:txBody>
          <a:bodyPr wrap="square" rtlCol="0">
            <a:spAutoFit/>
          </a:bodyPr>
          <a:lstStyle/>
          <a:p>
            <a:pPr algn="ctr"/>
            <a:r>
              <a:rPr lang="en-US" altLang="zh-CN" sz="1400" b="1" dirty="0">
                <a:solidFill>
                  <a:srgbClr val="C00000"/>
                </a:solidFill>
              </a:rPr>
              <a:t>Transmission finished</a:t>
            </a:r>
            <a:endParaRPr lang="zh-CN" altLang="en-US" sz="1400" b="1" dirty="0">
              <a:solidFill>
                <a:srgbClr val="C00000"/>
              </a:solidFill>
            </a:endParaRPr>
          </a:p>
        </p:txBody>
      </p:sp>
      <p:sp>
        <p:nvSpPr>
          <p:cNvPr id="20" name="文本框 19"/>
          <p:cNvSpPr txBox="1"/>
          <p:nvPr/>
        </p:nvSpPr>
        <p:spPr>
          <a:xfrm>
            <a:off x="711609" y="5380454"/>
            <a:ext cx="4169100" cy="984885"/>
          </a:xfrm>
          <a:prstGeom prst="rect">
            <a:avLst/>
          </a:prstGeom>
          <a:noFill/>
        </p:spPr>
        <p:txBody>
          <a:bodyPr wrap="square" rtlCol="0">
            <a:spAutoFit/>
          </a:bodyPr>
          <a:lstStyle/>
          <a:p>
            <a:pPr marL="342900" lvl="1" indent="-342900">
              <a:buFont typeface="Arial" panose="020B0604020202020204" pitchFamily="34" charset="0"/>
              <a:buChar char="•"/>
            </a:pPr>
            <a:r>
              <a:rPr lang="en-US" altLang="zh-CN" sz="2000" b="1" dirty="0">
                <a:solidFill>
                  <a:srgbClr val="C00000"/>
                </a:solidFill>
              </a:rPr>
              <a:t>Inefficient bandwidth utilization</a:t>
            </a:r>
          </a:p>
          <a:p>
            <a:pPr marL="342900" lvl="1" indent="-342900">
              <a:buFont typeface="Arial" panose="020B0604020202020204" pitchFamily="34" charset="0"/>
              <a:buChar char="•"/>
            </a:pPr>
            <a:r>
              <a:rPr lang="en-US" altLang="zh-CN" sz="2000" b="1" dirty="0">
                <a:solidFill>
                  <a:srgbClr val="C00000"/>
                </a:solidFill>
              </a:rPr>
              <a:t>Multiple RTTs for short flow </a:t>
            </a:r>
          </a:p>
          <a:p>
            <a:endParaRPr lang="zh-CN" altLang="en-US" dirty="0"/>
          </a:p>
        </p:txBody>
      </p:sp>
      <p:pic>
        <p:nvPicPr>
          <p:cNvPr id="27" name="图片 26"/>
          <p:cNvPicPr>
            <a:picLocks noChangeAspect="1"/>
          </p:cNvPicPr>
          <p:nvPr/>
        </p:nvPicPr>
        <p:blipFill>
          <a:blip r:embed="rId4"/>
          <a:stretch>
            <a:fillRect/>
          </a:stretch>
        </p:blipFill>
        <p:spPr>
          <a:xfrm>
            <a:off x="6005889" y="3961551"/>
            <a:ext cx="5080632" cy="2403788"/>
          </a:xfrm>
          <a:prstGeom prst="rect">
            <a:avLst/>
          </a:prstGeom>
        </p:spPr>
      </p:pic>
      <p:sp>
        <p:nvSpPr>
          <p:cNvPr id="28" name="圆角矩形 27"/>
          <p:cNvSpPr/>
          <p:nvPr/>
        </p:nvSpPr>
        <p:spPr>
          <a:xfrm>
            <a:off x="744214" y="2775703"/>
            <a:ext cx="10342307" cy="8075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The reason is the sender does not know how to set the IW.</a:t>
            </a:r>
          </a:p>
        </p:txBody>
      </p:sp>
      <p:sp>
        <p:nvSpPr>
          <p:cNvPr id="21" name="文本框 20"/>
          <p:cNvSpPr txBox="1"/>
          <p:nvPr/>
        </p:nvSpPr>
        <p:spPr>
          <a:xfrm>
            <a:off x="8213558" y="6625389"/>
            <a:ext cx="184731" cy="369332"/>
          </a:xfrm>
          <a:prstGeom prst="rect">
            <a:avLst/>
          </a:prstGeom>
          <a:noFill/>
        </p:spPr>
        <p:txBody>
          <a:bodyPr wrap="none" rtlCol="0">
            <a:spAutoFit/>
          </a:bodyPr>
          <a:lstStyle/>
          <a:p>
            <a:endParaRPr kumimoji="1" lang="zh-CN" altLang="en-US"/>
          </a:p>
        </p:txBody>
      </p:sp>
      <p:sp>
        <p:nvSpPr>
          <p:cNvPr id="22" name="文本框 21"/>
          <p:cNvSpPr txBox="1"/>
          <p:nvPr/>
        </p:nvSpPr>
        <p:spPr>
          <a:xfrm>
            <a:off x="7525479" y="2157971"/>
            <a:ext cx="2674771" cy="369332"/>
          </a:xfrm>
          <a:prstGeom prst="rect">
            <a:avLst/>
          </a:prstGeom>
          <a:noFill/>
        </p:spPr>
        <p:txBody>
          <a:bodyPr wrap="none" rtlCol="0">
            <a:spAutoFit/>
          </a:bodyPr>
          <a:lstStyle/>
          <a:p>
            <a:r>
              <a:rPr kumimoji="1" lang="en-US" altLang="zh-CN" i="1" dirty="0">
                <a:solidFill>
                  <a:schemeClr val="bg1">
                    <a:lumMod val="50000"/>
                  </a:schemeClr>
                </a:solidFill>
              </a:rPr>
              <a:t>Baidu Mobile Search Data</a:t>
            </a:r>
            <a:endParaRPr kumimoji="1" lang="zh-CN" altLang="en-US" i="1" dirty="0">
              <a:solidFill>
                <a:schemeClr val="bg1">
                  <a:lumMod val="50000"/>
                </a:schemeClr>
              </a:solidFill>
            </a:endParaRPr>
          </a:p>
        </p:txBody>
      </p:sp>
    </p:spTree>
    <p:extLst>
      <p:ext uri="{BB962C8B-B14F-4D97-AF65-F5344CB8AC3E}">
        <p14:creationId xmlns:p14="http://schemas.microsoft.com/office/powerpoint/2010/main" val="1667619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8" grpId="0" animBg="1"/>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22289" y="223253"/>
            <a:ext cx="11367203" cy="721395"/>
          </a:xfrm>
        </p:spPr>
        <p:txBody>
          <a:bodyPr/>
          <a:lstStyle/>
          <a:p>
            <a:r>
              <a:rPr lang="en-US" altLang="zh-CN" dirty="0"/>
              <a:t>Flow startup problem</a:t>
            </a:r>
            <a:endParaRPr lang="zh-CN" altLang="en-US" dirty="0"/>
          </a:p>
        </p:txBody>
      </p:sp>
      <p:sp>
        <p:nvSpPr>
          <p:cNvPr id="3" name="内容占位符 2"/>
          <p:cNvSpPr>
            <a:spLocks noGrp="1"/>
          </p:cNvSpPr>
          <p:nvPr>
            <p:ph idx="1"/>
          </p:nvPr>
        </p:nvSpPr>
        <p:spPr/>
        <p:txBody>
          <a:bodyPr/>
          <a:lstStyle/>
          <a:p>
            <a:r>
              <a:rPr lang="en-US" altLang="zh-CN" sz="2400" b="1" dirty="0"/>
              <a:t>Why IW is hard to set?</a:t>
            </a:r>
          </a:p>
          <a:p>
            <a:pPr lvl="1"/>
            <a:r>
              <a:rPr lang="en-US" altLang="zh-CN" sz="2000" dirty="0"/>
              <a:t>Large IW -&gt; network congestion; Small IW -&gt; long latency</a:t>
            </a:r>
          </a:p>
          <a:p>
            <a:pPr lvl="1"/>
            <a:r>
              <a:rPr lang="en-US" altLang="zh-CN" sz="2000" dirty="0"/>
              <a:t>No knowledge to learn. </a:t>
            </a:r>
          </a:p>
          <a:p>
            <a:pPr lvl="2"/>
            <a:r>
              <a:rPr lang="en-US" altLang="zh-CN" sz="1600" dirty="0"/>
              <a:t>When connection established, the sender does not know current network condition. </a:t>
            </a:r>
          </a:p>
          <a:p>
            <a:pPr lvl="2"/>
            <a:r>
              <a:rPr lang="en-US" altLang="zh-CN" sz="1600" dirty="0"/>
              <a:t>Only one kind of IW has been used in history.</a:t>
            </a:r>
          </a:p>
          <a:p>
            <a:pPr lvl="2"/>
            <a:endParaRPr lang="en-US" altLang="zh-CN" sz="1600" dirty="0"/>
          </a:p>
          <a:p>
            <a:r>
              <a:rPr lang="en-US" altLang="zh-CN" sz="2400" b="1" dirty="0"/>
              <a:t>Besides, one static IW is suboptimal.</a:t>
            </a:r>
          </a:p>
          <a:p>
            <a:pPr lvl="1"/>
            <a:r>
              <a:rPr lang="en-US" altLang="zh-CN" sz="2000" dirty="0"/>
              <a:t>Different users have different network conditions. </a:t>
            </a:r>
          </a:p>
          <a:p>
            <a:pPr lvl="1"/>
            <a:r>
              <a:rPr lang="en-US" altLang="zh-CN" sz="2000" dirty="0"/>
              <a:t>For one user, its network condition could changes over time.</a:t>
            </a:r>
          </a:p>
          <a:p>
            <a:pPr lvl="1"/>
            <a:endParaRPr lang="en-US" altLang="zh-CN" b="1" dirty="0"/>
          </a:p>
          <a:p>
            <a:pPr lvl="1"/>
            <a:endParaRPr lang="en-US" altLang="zh-CN" b="1" dirty="0"/>
          </a:p>
          <a:p>
            <a:pPr lvl="1"/>
            <a:endParaRPr lang="zh-CN" altLang="en-US" dirty="0"/>
          </a:p>
        </p:txBody>
      </p:sp>
      <p:sp>
        <p:nvSpPr>
          <p:cNvPr id="4" name="灯片编号占位符 3"/>
          <p:cNvSpPr>
            <a:spLocks noGrp="1"/>
          </p:cNvSpPr>
          <p:nvPr>
            <p:ph type="sldNum" sz="quarter" idx="13"/>
          </p:nvPr>
        </p:nvSpPr>
        <p:spPr/>
        <p:txBody>
          <a:bodyPr/>
          <a:lstStyle/>
          <a:p>
            <a:fld id="{33D6DA08-2198-194F-8B57-C883F3E47026}" type="slidenum">
              <a:rPr kumimoji="1" lang="zh-CN" altLang="en-US" smtClean="0"/>
              <a:t>6</a:t>
            </a:fld>
            <a:endParaRPr kumimoji="1" lang="zh-CN" altLang="en-US"/>
          </a:p>
        </p:txBody>
      </p:sp>
      <p:graphicFrame>
        <p:nvGraphicFramePr>
          <p:cNvPr id="5" name="表格 4"/>
          <p:cNvGraphicFramePr>
            <a:graphicFrameLocks noGrp="1"/>
          </p:cNvGraphicFramePr>
          <p:nvPr/>
        </p:nvGraphicFramePr>
        <p:xfrm>
          <a:off x="1778001" y="4809067"/>
          <a:ext cx="6832600" cy="1530516"/>
        </p:xfrm>
        <a:graphic>
          <a:graphicData uri="http://schemas.openxmlformats.org/drawingml/2006/table">
            <a:tbl>
              <a:tblPr firstRow="1" firstCol="1" bandRow="1"/>
              <a:tblGrid>
                <a:gridCol w="1295721">
                  <a:extLst>
                    <a:ext uri="{9D8B030D-6E8A-4147-A177-3AD203B41FA5}">
                      <a16:colId xmlns:a16="http://schemas.microsoft.com/office/drawing/2014/main" val="20000"/>
                    </a:ext>
                  </a:extLst>
                </a:gridCol>
                <a:gridCol w="1360700">
                  <a:extLst>
                    <a:ext uri="{9D8B030D-6E8A-4147-A177-3AD203B41FA5}">
                      <a16:colId xmlns:a16="http://schemas.microsoft.com/office/drawing/2014/main" val="20001"/>
                    </a:ext>
                  </a:extLst>
                </a:gridCol>
                <a:gridCol w="1522666">
                  <a:extLst>
                    <a:ext uri="{9D8B030D-6E8A-4147-A177-3AD203B41FA5}">
                      <a16:colId xmlns:a16="http://schemas.microsoft.com/office/drawing/2014/main" val="20002"/>
                    </a:ext>
                  </a:extLst>
                </a:gridCol>
                <a:gridCol w="1169641">
                  <a:extLst>
                    <a:ext uri="{9D8B030D-6E8A-4147-A177-3AD203B41FA5}">
                      <a16:colId xmlns:a16="http://schemas.microsoft.com/office/drawing/2014/main" val="20003"/>
                    </a:ext>
                  </a:extLst>
                </a:gridCol>
                <a:gridCol w="1483872">
                  <a:extLst>
                    <a:ext uri="{9D8B030D-6E8A-4147-A177-3AD203B41FA5}">
                      <a16:colId xmlns:a16="http://schemas.microsoft.com/office/drawing/2014/main" val="20004"/>
                    </a:ext>
                  </a:extLst>
                </a:gridCol>
              </a:tblGrid>
              <a:tr h="354170">
                <a:tc>
                  <a:txBody>
                    <a:bodyPr/>
                    <a:lstStyle/>
                    <a:p>
                      <a:pPr algn="ctr">
                        <a:spcAft>
                          <a:spcPts val="0"/>
                        </a:spcAft>
                      </a:pPr>
                      <a:r>
                        <a:rPr lang="en-US" altLang="zh-CN" sz="1800" b="1" kern="100" dirty="0">
                          <a:effectLst/>
                          <a:latin typeface="+mj-lt"/>
                          <a:ea typeface="宋体" charset="0"/>
                        </a:rPr>
                        <a:t>Network</a:t>
                      </a:r>
                      <a:r>
                        <a:rPr lang="en-US" altLang="zh-CN" sz="1800" b="1" kern="100" baseline="0" dirty="0">
                          <a:effectLst/>
                          <a:latin typeface="+mj-lt"/>
                          <a:ea typeface="宋体" charset="0"/>
                        </a:rPr>
                        <a:t> </a:t>
                      </a:r>
                      <a:endParaRPr lang="zh-CN" sz="1800" b="1" kern="100" dirty="0">
                        <a:effectLst/>
                        <a:latin typeface="+mj-lt"/>
                        <a:ea typeface="宋体"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b="1" kern="100" dirty="0">
                          <a:effectLst/>
                          <a:latin typeface="+mj-lt"/>
                          <a:ea typeface="宋体" charset="0"/>
                        </a:rPr>
                        <a:t>2G</a:t>
                      </a:r>
                      <a:endParaRPr lang="zh-CN" sz="2400" b="1" kern="100" dirty="0">
                        <a:effectLst/>
                        <a:latin typeface="+mj-lt"/>
                        <a:ea typeface="宋体"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b="1" kern="100" dirty="0">
                          <a:effectLst/>
                          <a:latin typeface="+mj-lt"/>
                          <a:ea typeface="宋体" charset="0"/>
                        </a:rPr>
                        <a:t>3G</a:t>
                      </a:r>
                      <a:endParaRPr lang="zh-CN" sz="2400" b="1" kern="100" dirty="0">
                        <a:effectLst/>
                        <a:latin typeface="+mj-lt"/>
                        <a:ea typeface="宋体"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b="1" kern="100" dirty="0">
                          <a:effectLst/>
                          <a:latin typeface="+mj-lt"/>
                          <a:ea typeface="宋体" charset="0"/>
                        </a:rPr>
                        <a:t>4G</a:t>
                      </a:r>
                      <a:endParaRPr lang="zh-CN" sz="2400" b="1" kern="100" dirty="0">
                        <a:effectLst/>
                        <a:latin typeface="+mj-lt"/>
                        <a:ea typeface="宋体"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800" b="1" kern="100" dirty="0">
                          <a:effectLst/>
                          <a:latin typeface="+mj-lt"/>
                          <a:ea typeface="宋体" charset="0"/>
                        </a:rPr>
                        <a:t>Wi-Fi</a:t>
                      </a:r>
                      <a:endParaRPr lang="zh-CN" sz="2400" b="1" kern="100" dirty="0">
                        <a:effectLst/>
                        <a:latin typeface="+mj-lt"/>
                        <a:ea typeface="宋体"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351360">
                <a:tc>
                  <a:txBody>
                    <a:bodyPr/>
                    <a:lstStyle/>
                    <a:p>
                      <a:pPr algn="ctr">
                        <a:spcAft>
                          <a:spcPts val="0"/>
                        </a:spcAft>
                      </a:pPr>
                      <a:r>
                        <a:rPr lang="en-US" sz="1600" kern="100" dirty="0">
                          <a:effectLst/>
                          <a:latin typeface="+mj-lt"/>
                          <a:ea typeface="宋体" charset="0"/>
                        </a:rPr>
                        <a:t>RTT</a:t>
                      </a:r>
                      <a:endParaRPr lang="zh-CN" sz="2000" kern="100" dirty="0">
                        <a:effectLst/>
                        <a:latin typeface="+mj-lt"/>
                        <a:ea typeface="宋体"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600" kern="100" dirty="0">
                          <a:effectLst/>
                          <a:latin typeface="+mj-lt"/>
                          <a:ea typeface="宋体" charset="0"/>
                        </a:rPr>
                        <a:t>300~1000ms</a:t>
                      </a:r>
                      <a:endParaRPr lang="zh-CN" sz="2000" kern="100" dirty="0">
                        <a:effectLst/>
                        <a:latin typeface="+mj-lt"/>
                        <a:ea typeface="宋体"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600" kern="100" dirty="0">
                          <a:effectLst/>
                          <a:latin typeface="+mj-lt"/>
                          <a:ea typeface="宋体" charset="0"/>
                        </a:rPr>
                        <a:t>100~500ms</a:t>
                      </a:r>
                      <a:endParaRPr lang="zh-CN" sz="2000" kern="100" dirty="0">
                        <a:effectLst/>
                        <a:latin typeface="+mj-lt"/>
                        <a:ea typeface="宋体"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600" kern="100" dirty="0">
                          <a:effectLst/>
                          <a:latin typeface="+mj-lt"/>
                          <a:ea typeface="宋体" charset="0"/>
                        </a:rPr>
                        <a:t>10~100ms</a:t>
                      </a:r>
                      <a:endParaRPr lang="zh-CN" sz="2000" kern="100" dirty="0">
                        <a:effectLst/>
                        <a:latin typeface="+mj-lt"/>
                        <a:ea typeface="宋体"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600" kern="100" dirty="0">
                          <a:effectLst/>
                          <a:latin typeface="+mj-lt"/>
                          <a:ea typeface="宋体" charset="0"/>
                        </a:rPr>
                        <a:t>10ms ~100ms</a:t>
                      </a:r>
                      <a:endParaRPr lang="zh-CN" sz="2000" kern="100" dirty="0">
                        <a:effectLst/>
                        <a:latin typeface="+mj-lt"/>
                        <a:ea typeface="宋体"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68225">
                <a:tc>
                  <a:txBody>
                    <a:bodyPr/>
                    <a:lstStyle/>
                    <a:p>
                      <a:pPr algn="ctr">
                        <a:spcAft>
                          <a:spcPts val="0"/>
                        </a:spcAft>
                      </a:pPr>
                      <a:r>
                        <a:rPr lang="en-US" sz="1600" kern="100" dirty="0">
                          <a:effectLst/>
                          <a:latin typeface="+mj-lt"/>
                          <a:ea typeface="宋体" charset="0"/>
                        </a:rPr>
                        <a:t>Bandwidth</a:t>
                      </a:r>
                      <a:endParaRPr lang="zh-CN" sz="2000" kern="100" dirty="0">
                        <a:effectLst/>
                        <a:latin typeface="+mj-lt"/>
                        <a:ea typeface="宋体"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600" kern="100" dirty="0">
                          <a:effectLst/>
                          <a:latin typeface="+mj-lt"/>
                          <a:ea typeface="宋体" charset="0"/>
                        </a:rPr>
                        <a:t>100–400 Kbit/s</a:t>
                      </a:r>
                      <a:endParaRPr lang="zh-CN" sz="2000" kern="100" dirty="0">
                        <a:effectLst/>
                        <a:latin typeface="+mj-lt"/>
                        <a:ea typeface="宋体"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600" kern="100" dirty="0">
                          <a:effectLst/>
                          <a:latin typeface="+mj-lt"/>
                          <a:ea typeface="宋体" charset="0"/>
                        </a:rPr>
                        <a:t>0.5–5 Mbit/s</a:t>
                      </a:r>
                      <a:endParaRPr lang="zh-CN" sz="2000" kern="100" dirty="0">
                        <a:effectLst/>
                        <a:latin typeface="+mj-lt"/>
                        <a:ea typeface="宋体"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600" kern="100" dirty="0">
                          <a:effectLst/>
                          <a:latin typeface="+mj-lt"/>
                          <a:ea typeface="宋体" charset="0"/>
                        </a:rPr>
                        <a:t>1–50 Mbit/s</a:t>
                      </a:r>
                      <a:endParaRPr lang="zh-CN" sz="2000" kern="100" dirty="0">
                        <a:effectLst/>
                        <a:latin typeface="+mj-lt"/>
                        <a:ea typeface="宋体"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600" kern="100" dirty="0">
                          <a:effectLst/>
                          <a:latin typeface="+mj-lt"/>
                          <a:ea typeface="宋体" charset="0"/>
                          <a:cs typeface="Times New Roman" charset="0"/>
                        </a:rPr>
                        <a:t>25 Mbit/s</a:t>
                      </a:r>
                      <a:endParaRPr lang="zh-CN" sz="2800" kern="100" dirty="0">
                        <a:effectLst/>
                        <a:latin typeface="+mj-lt"/>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37306">
                <a:tc>
                  <a:txBody>
                    <a:bodyPr/>
                    <a:lstStyle/>
                    <a:p>
                      <a:pPr algn="ctr">
                        <a:spcAft>
                          <a:spcPts val="0"/>
                        </a:spcAft>
                      </a:pPr>
                      <a:r>
                        <a:rPr lang="en-US" sz="1600" kern="100" dirty="0">
                          <a:effectLst/>
                          <a:latin typeface="+mj-lt"/>
                          <a:ea typeface="宋体" charset="0"/>
                        </a:rPr>
                        <a:t>Ideal</a:t>
                      </a:r>
                      <a:r>
                        <a:rPr lang="en-US" sz="1600" kern="100" baseline="0" dirty="0">
                          <a:effectLst/>
                          <a:latin typeface="+mj-lt"/>
                          <a:ea typeface="宋体" charset="0"/>
                        </a:rPr>
                        <a:t> </a:t>
                      </a:r>
                      <a:r>
                        <a:rPr lang="en-US" sz="1600" kern="100" dirty="0" err="1">
                          <a:effectLst/>
                          <a:latin typeface="+mj-lt"/>
                          <a:ea typeface="宋体" charset="0"/>
                        </a:rPr>
                        <a:t>Cwnd</a:t>
                      </a:r>
                      <a:endParaRPr lang="zh-CN" sz="2000" kern="100" dirty="0">
                        <a:effectLst/>
                        <a:latin typeface="+mj-lt"/>
                        <a:ea typeface="宋体"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600" kern="100" dirty="0">
                          <a:effectLst/>
                          <a:latin typeface="+mj-lt"/>
                          <a:ea typeface="宋体" charset="0"/>
                        </a:rPr>
                        <a:t>3~16</a:t>
                      </a:r>
                      <a:endParaRPr lang="zh-CN" sz="2000" kern="100" dirty="0">
                        <a:effectLst/>
                        <a:latin typeface="+mj-lt"/>
                        <a:ea typeface="宋体"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600" kern="100" dirty="0">
                          <a:effectLst/>
                          <a:latin typeface="+mj-lt"/>
                          <a:ea typeface="宋体" charset="0"/>
                        </a:rPr>
                        <a:t>5~223</a:t>
                      </a:r>
                      <a:endParaRPr lang="zh-CN" sz="2000" kern="100" dirty="0">
                        <a:effectLst/>
                        <a:latin typeface="+mj-lt"/>
                        <a:ea typeface="宋体"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600" kern="100" dirty="0">
                          <a:effectLst/>
                          <a:latin typeface="+mj-lt"/>
                          <a:ea typeface="宋体" charset="0"/>
                        </a:rPr>
                        <a:t>1~446</a:t>
                      </a:r>
                      <a:endParaRPr lang="zh-CN" sz="2000" kern="100" dirty="0">
                        <a:effectLst/>
                        <a:latin typeface="+mj-lt"/>
                        <a:ea typeface="宋体"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600" kern="100" dirty="0">
                          <a:effectLst/>
                          <a:latin typeface="+mj-lt"/>
                          <a:ea typeface="宋体" charset="0"/>
                        </a:rPr>
                        <a:t>2~223</a:t>
                      </a:r>
                      <a:endParaRPr lang="zh-CN" sz="2000" kern="100" dirty="0">
                        <a:effectLst/>
                        <a:latin typeface="+mj-lt"/>
                        <a:ea typeface="宋体"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6" name="文本框 5"/>
          <p:cNvSpPr txBox="1"/>
          <p:nvPr/>
        </p:nvSpPr>
        <p:spPr>
          <a:xfrm>
            <a:off x="3772749" y="6314302"/>
            <a:ext cx="3423424" cy="400110"/>
          </a:xfrm>
          <a:prstGeom prst="rect">
            <a:avLst/>
          </a:prstGeom>
          <a:noFill/>
        </p:spPr>
        <p:txBody>
          <a:bodyPr wrap="square" rtlCol="0">
            <a:spAutoFit/>
          </a:bodyPr>
          <a:lstStyle/>
          <a:p>
            <a:r>
              <a:rPr lang="en-US" altLang="zh-CN" sz="2000" b="1" i="1" dirty="0">
                <a:solidFill>
                  <a:srgbClr val="FF0000"/>
                </a:solidFill>
              </a:rPr>
              <a:t>Ideal </a:t>
            </a:r>
            <a:r>
              <a:rPr lang="en-US" altLang="zh-CN" sz="2000" b="1" i="1" dirty="0" err="1">
                <a:solidFill>
                  <a:srgbClr val="FF0000"/>
                </a:solidFill>
              </a:rPr>
              <a:t>Cwnd</a:t>
            </a:r>
            <a:r>
              <a:rPr lang="en-US" altLang="zh-CN" sz="2000" b="1" i="1" dirty="0">
                <a:solidFill>
                  <a:srgbClr val="FF0000"/>
                </a:solidFill>
              </a:rPr>
              <a:t> = Bandwidth * RTT</a:t>
            </a:r>
            <a:endParaRPr lang="zh-CN" altLang="en-US" sz="2000" b="1" i="1" dirty="0">
              <a:solidFill>
                <a:srgbClr val="FF0000"/>
              </a:solidFill>
            </a:endParaRPr>
          </a:p>
        </p:txBody>
      </p:sp>
      <p:sp>
        <p:nvSpPr>
          <p:cNvPr id="7" name="圆角矩形 6"/>
          <p:cNvSpPr/>
          <p:nvPr/>
        </p:nvSpPr>
        <p:spPr>
          <a:xfrm>
            <a:off x="1383631" y="3107260"/>
            <a:ext cx="8598569" cy="8075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How to configure suitable IW over the Internet?</a:t>
            </a:r>
          </a:p>
        </p:txBody>
      </p:sp>
    </p:spTree>
    <p:extLst>
      <p:ext uri="{BB962C8B-B14F-4D97-AF65-F5344CB8AC3E}">
        <p14:creationId xmlns:p14="http://schemas.microsoft.com/office/powerpoint/2010/main" val="322813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Inefficient Congestion Control Problem </a:t>
            </a:r>
            <a:endParaRPr kumimoji="1" lang="zh-CN" altLang="en-US" dirty="0"/>
          </a:p>
        </p:txBody>
      </p:sp>
      <p:sp>
        <p:nvSpPr>
          <p:cNvPr id="3" name="内容占位符 2"/>
          <p:cNvSpPr>
            <a:spLocks noGrp="1"/>
          </p:cNvSpPr>
          <p:nvPr>
            <p:ph idx="1"/>
          </p:nvPr>
        </p:nvSpPr>
        <p:spPr/>
        <p:txBody>
          <a:bodyPr/>
          <a:lstStyle/>
          <a:p>
            <a:r>
              <a:rPr kumimoji="1" lang="en-US" altLang="zh-CN" sz="2400" b="1" dirty="0"/>
              <a:t>Many congestion control (CC) schemes </a:t>
            </a:r>
          </a:p>
          <a:p>
            <a:pPr lvl="1"/>
            <a:r>
              <a:rPr kumimoji="1" lang="en-US" altLang="zh-CN" sz="2000" dirty="0"/>
              <a:t>Goals: Maximize throughput; minimize RTT and loss; fairness; deployable</a:t>
            </a:r>
          </a:p>
          <a:p>
            <a:pPr lvl="1"/>
            <a:r>
              <a:rPr kumimoji="1" lang="en-US" altLang="zh-CN" sz="2000" dirty="0"/>
              <a:t>Dealing with various network condition:</a:t>
            </a:r>
          </a:p>
          <a:p>
            <a:pPr lvl="2"/>
            <a:r>
              <a:rPr kumimoji="1" lang="en-US" altLang="zh-CN" sz="1600" dirty="0"/>
              <a:t>Long-fat network</a:t>
            </a:r>
          </a:p>
          <a:p>
            <a:pPr lvl="2"/>
            <a:r>
              <a:rPr kumimoji="1" lang="en-US" altLang="zh-CN" sz="1600" dirty="0"/>
              <a:t>Wireless network</a:t>
            </a:r>
          </a:p>
          <a:p>
            <a:pPr lvl="2"/>
            <a:r>
              <a:rPr kumimoji="1" lang="mr-IN" altLang="zh-CN" sz="1600" dirty="0"/>
              <a:t>…</a:t>
            </a:r>
            <a:endParaRPr kumimoji="1" lang="zh-CN" altLang="en-US" sz="1600" dirty="0"/>
          </a:p>
          <a:p>
            <a:pPr lvl="1"/>
            <a:endParaRPr kumimoji="1" lang="zh-CN" altLang="en-US" dirty="0"/>
          </a:p>
        </p:txBody>
      </p:sp>
      <p:sp>
        <p:nvSpPr>
          <p:cNvPr id="4" name="幻灯片编号占位符 3"/>
          <p:cNvSpPr>
            <a:spLocks noGrp="1"/>
          </p:cNvSpPr>
          <p:nvPr>
            <p:ph type="sldNum" sz="quarter" idx="13"/>
          </p:nvPr>
        </p:nvSpPr>
        <p:spPr/>
        <p:txBody>
          <a:bodyPr/>
          <a:lstStyle/>
          <a:p>
            <a:fld id="{33D6DA08-2198-194F-8B57-C883F3E47026}" type="slidenum">
              <a:rPr kumimoji="1" lang="zh-CN" altLang="en-US" smtClean="0"/>
              <a:t>7</a:t>
            </a:fld>
            <a:endParaRPr kumimoji="1" lang="zh-CN" altLang="en-US"/>
          </a:p>
        </p:txBody>
      </p:sp>
      <p:cxnSp>
        <p:nvCxnSpPr>
          <p:cNvPr id="5" name="直接箭头连接符 6"/>
          <p:cNvCxnSpPr/>
          <p:nvPr/>
        </p:nvCxnSpPr>
        <p:spPr>
          <a:xfrm>
            <a:off x="1342493" y="4302766"/>
            <a:ext cx="9674086" cy="13252"/>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6" name="矩形 5"/>
          <p:cNvSpPr/>
          <p:nvPr/>
        </p:nvSpPr>
        <p:spPr>
          <a:xfrm>
            <a:off x="1284424" y="3851291"/>
            <a:ext cx="967409" cy="256252"/>
          </a:xfrm>
          <a:prstGeom prst="rect">
            <a:avLst/>
          </a:prstGeom>
          <a:solidFill>
            <a:schemeClr val="accent1"/>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2000" dirty="0">
                <a:solidFill>
                  <a:schemeClr val="bg1"/>
                </a:solidFill>
                <a:latin typeface="+mj-lt"/>
              </a:rPr>
              <a:t>Tahoe</a:t>
            </a:r>
            <a:endParaRPr lang="zh-CN" altLang="en-US" sz="2000" dirty="0">
              <a:solidFill>
                <a:schemeClr val="bg1"/>
              </a:solidFill>
              <a:latin typeface="+mj-lt"/>
            </a:endParaRPr>
          </a:p>
        </p:txBody>
      </p:sp>
      <p:sp>
        <p:nvSpPr>
          <p:cNvPr id="7" name="矩形 6"/>
          <p:cNvSpPr/>
          <p:nvPr/>
        </p:nvSpPr>
        <p:spPr>
          <a:xfrm>
            <a:off x="1284423" y="3504054"/>
            <a:ext cx="967409" cy="256252"/>
          </a:xfrm>
          <a:prstGeom prst="rect">
            <a:avLst/>
          </a:prstGeom>
          <a:solidFill>
            <a:schemeClr val="accent1"/>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2000" dirty="0" err="1">
                <a:solidFill>
                  <a:schemeClr val="bg1"/>
                </a:solidFill>
                <a:latin typeface="+mj-lt"/>
              </a:rPr>
              <a:t>DECbit</a:t>
            </a:r>
            <a:endParaRPr lang="zh-CN" altLang="en-US" sz="2000" dirty="0">
              <a:solidFill>
                <a:schemeClr val="bg1"/>
              </a:solidFill>
              <a:latin typeface="+mj-lt"/>
            </a:endParaRPr>
          </a:p>
        </p:txBody>
      </p:sp>
      <p:sp>
        <p:nvSpPr>
          <p:cNvPr id="8" name="矩形 7"/>
          <p:cNvSpPr/>
          <p:nvPr/>
        </p:nvSpPr>
        <p:spPr>
          <a:xfrm>
            <a:off x="2443990" y="3886923"/>
            <a:ext cx="967409" cy="256252"/>
          </a:xfrm>
          <a:prstGeom prst="rect">
            <a:avLst/>
          </a:prstGeom>
          <a:solidFill>
            <a:schemeClr val="accent1"/>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2000" dirty="0">
                <a:solidFill>
                  <a:schemeClr val="bg1"/>
                </a:solidFill>
                <a:latin typeface="+mj-lt"/>
              </a:rPr>
              <a:t>Reno</a:t>
            </a:r>
            <a:endParaRPr lang="zh-CN" altLang="en-US" sz="2000" dirty="0">
              <a:solidFill>
                <a:schemeClr val="bg1"/>
              </a:solidFill>
              <a:latin typeface="+mj-lt"/>
            </a:endParaRPr>
          </a:p>
        </p:txBody>
      </p:sp>
      <p:sp>
        <p:nvSpPr>
          <p:cNvPr id="9" name="矩形 8"/>
          <p:cNvSpPr/>
          <p:nvPr/>
        </p:nvSpPr>
        <p:spPr>
          <a:xfrm>
            <a:off x="3602544" y="3886923"/>
            <a:ext cx="1190302" cy="256252"/>
          </a:xfrm>
          <a:prstGeom prst="rect">
            <a:avLst/>
          </a:prstGeom>
          <a:solidFill>
            <a:schemeClr val="accent1"/>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2000" dirty="0" err="1">
                <a:solidFill>
                  <a:schemeClr val="bg1"/>
                </a:solidFill>
                <a:latin typeface="+mj-lt"/>
              </a:rPr>
              <a:t>NewReno</a:t>
            </a:r>
            <a:endParaRPr lang="zh-CN" altLang="en-US" sz="2000" dirty="0">
              <a:solidFill>
                <a:schemeClr val="bg1"/>
              </a:solidFill>
              <a:latin typeface="+mj-lt"/>
            </a:endParaRPr>
          </a:p>
        </p:txBody>
      </p:sp>
      <p:sp>
        <p:nvSpPr>
          <p:cNvPr id="10" name="矩形 9"/>
          <p:cNvSpPr/>
          <p:nvPr/>
        </p:nvSpPr>
        <p:spPr>
          <a:xfrm>
            <a:off x="3411399" y="3519472"/>
            <a:ext cx="967409" cy="256252"/>
          </a:xfrm>
          <a:prstGeom prst="rect">
            <a:avLst/>
          </a:prstGeom>
          <a:solidFill>
            <a:schemeClr val="accent1"/>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2000" dirty="0">
                <a:solidFill>
                  <a:schemeClr val="bg1"/>
                </a:solidFill>
                <a:latin typeface="+mj-lt"/>
              </a:rPr>
              <a:t>Vegas</a:t>
            </a:r>
            <a:endParaRPr lang="zh-CN" altLang="en-US" sz="2000" dirty="0">
              <a:solidFill>
                <a:schemeClr val="bg1"/>
              </a:solidFill>
              <a:latin typeface="+mj-lt"/>
            </a:endParaRPr>
          </a:p>
        </p:txBody>
      </p:sp>
      <p:sp>
        <p:nvSpPr>
          <p:cNvPr id="11" name="矩形 10"/>
          <p:cNvSpPr/>
          <p:nvPr/>
        </p:nvSpPr>
        <p:spPr>
          <a:xfrm>
            <a:off x="3901731" y="3209375"/>
            <a:ext cx="1490866" cy="256252"/>
          </a:xfrm>
          <a:prstGeom prst="rect">
            <a:avLst/>
          </a:prstGeom>
          <a:solidFill>
            <a:schemeClr val="accent1"/>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2000" dirty="0">
                <a:solidFill>
                  <a:schemeClr val="bg1"/>
                </a:solidFill>
                <a:latin typeface="+mj-lt"/>
              </a:rPr>
              <a:t>Westwood</a:t>
            </a:r>
            <a:endParaRPr lang="zh-CN" altLang="en-US" sz="2000" dirty="0">
              <a:solidFill>
                <a:schemeClr val="bg1"/>
              </a:solidFill>
              <a:latin typeface="+mj-lt"/>
            </a:endParaRPr>
          </a:p>
        </p:txBody>
      </p:sp>
      <p:sp>
        <p:nvSpPr>
          <p:cNvPr id="12" name="矩形 11"/>
          <p:cNvSpPr/>
          <p:nvPr/>
        </p:nvSpPr>
        <p:spPr>
          <a:xfrm>
            <a:off x="4915058" y="3926244"/>
            <a:ext cx="593032" cy="231978"/>
          </a:xfrm>
          <a:prstGeom prst="rect">
            <a:avLst/>
          </a:prstGeom>
          <a:solidFill>
            <a:schemeClr val="accent1"/>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2000" dirty="0">
                <a:solidFill>
                  <a:schemeClr val="bg1"/>
                </a:solidFill>
                <a:latin typeface="+mj-lt"/>
              </a:rPr>
              <a:t>BIC</a:t>
            </a:r>
            <a:endParaRPr lang="zh-CN" altLang="en-US" sz="2000" dirty="0">
              <a:solidFill>
                <a:schemeClr val="bg1"/>
              </a:solidFill>
              <a:latin typeface="+mj-lt"/>
            </a:endParaRPr>
          </a:p>
        </p:txBody>
      </p:sp>
      <p:sp>
        <p:nvSpPr>
          <p:cNvPr id="13" name="矩形 12"/>
          <p:cNvSpPr/>
          <p:nvPr/>
        </p:nvSpPr>
        <p:spPr>
          <a:xfrm>
            <a:off x="4509707" y="3563574"/>
            <a:ext cx="1490866" cy="256252"/>
          </a:xfrm>
          <a:prstGeom prst="rect">
            <a:avLst/>
          </a:prstGeom>
          <a:solidFill>
            <a:schemeClr val="accent1"/>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2000" dirty="0">
                <a:solidFill>
                  <a:schemeClr val="bg1"/>
                </a:solidFill>
                <a:latin typeface="+mj-lt"/>
              </a:rPr>
              <a:t>Compound</a:t>
            </a:r>
            <a:endParaRPr lang="zh-CN" altLang="en-US" sz="2000" dirty="0">
              <a:solidFill>
                <a:schemeClr val="bg1"/>
              </a:solidFill>
              <a:latin typeface="+mj-lt"/>
            </a:endParaRPr>
          </a:p>
        </p:txBody>
      </p:sp>
      <p:sp>
        <p:nvSpPr>
          <p:cNvPr id="14" name="矩形 13"/>
          <p:cNvSpPr/>
          <p:nvPr/>
        </p:nvSpPr>
        <p:spPr>
          <a:xfrm>
            <a:off x="5600662" y="3923846"/>
            <a:ext cx="837277" cy="256981"/>
          </a:xfrm>
          <a:prstGeom prst="rect">
            <a:avLst/>
          </a:prstGeom>
          <a:solidFill>
            <a:schemeClr val="accent1"/>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2000" dirty="0">
                <a:solidFill>
                  <a:schemeClr val="bg1"/>
                </a:solidFill>
                <a:latin typeface="+mj-lt"/>
              </a:rPr>
              <a:t>H-TCP</a:t>
            </a:r>
            <a:endParaRPr lang="zh-CN" altLang="en-US" sz="2000" dirty="0">
              <a:solidFill>
                <a:schemeClr val="bg1"/>
              </a:solidFill>
              <a:latin typeface="+mj-lt"/>
            </a:endParaRPr>
          </a:p>
        </p:txBody>
      </p:sp>
      <p:sp>
        <p:nvSpPr>
          <p:cNvPr id="15" name="矩形 14"/>
          <p:cNvSpPr/>
          <p:nvPr/>
        </p:nvSpPr>
        <p:spPr>
          <a:xfrm>
            <a:off x="6577916" y="3928991"/>
            <a:ext cx="837277" cy="256981"/>
          </a:xfrm>
          <a:prstGeom prst="rect">
            <a:avLst/>
          </a:prstGeom>
          <a:solidFill>
            <a:schemeClr val="accent1"/>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2000" dirty="0">
                <a:solidFill>
                  <a:schemeClr val="bg1"/>
                </a:solidFill>
                <a:latin typeface="+mj-lt"/>
              </a:rPr>
              <a:t>Cubic</a:t>
            </a:r>
            <a:endParaRPr lang="zh-CN" altLang="en-US" sz="2000" dirty="0">
              <a:solidFill>
                <a:schemeClr val="bg1"/>
              </a:solidFill>
              <a:latin typeface="+mj-lt"/>
            </a:endParaRPr>
          </a:p>
        </p:txBody>
      </p:sp>
      <p:sp>
        <p:nvSpPr>
          <p:cNvPr id="16" name="矩形 15"/>
          <p:cNvSpPr/>
          <p:nvPr/>
        </p:nvSpPr>
        <p:spPr>
          <a:xfrm>
            <a:off x="6223282" y="3567128"/>
            <a:ext cx="1255916" cy="256981"/>
          </a:xfrm>
          <a:prstGeom prst="rect">
            <a:avLst/>
          </a:prstGeom>
          <a:solidFill>
            <a:schemeClr val="accent1"/>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2000" dirty="0">
                <a:solidFill>
                  <a:schemeClr val="bg1"/>
                </a:solidFill>
                <a:latin typeface="+mj-lt"/>
              </a:rPr>
              <a:t>LEDBAT</a:t>
            </a:r>
            <a:endParaRPr lang="zh-CN" altLang="en-US" sz="2000" dirty="0">
              <a:solidFill>
                <a:schemeClr val="bg1"/>
              </a:solidFill>
              <a:latin typeface="+mj-lt"/>
            </a:endParaRPr>
          </a:p>
        </p:txBody>
      </p:sp>
      <p:sp>
        <p:nvSpPr>
          <p:cNvPr id="17" name="矩形 16"/>
          <p:cNvSpPr/>
          <p:nvPr/>
        </p:nvSpPr>
        <p:spPr>
          <a:xfrm>
            <a:off x="5594034" y="3213228"/>
            <a:ext cx="843905" cy="252400"/>
          </a:xfrm>
          <a:prstGeom prst="rect">
            <a:avLst/>
          </a:prstGeom>
          <a:solidFill>
            <a:schemeClr val="accent1"/>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2000" dirty="0">
                <a:solidFill>
                  <a:schemeClr val="bg1"/>
                </a:solidFill>
                <a:latin typeface="+mj-lt"/>
              </a:rPr>
              <a:t>FAST</a:t>
            </a:r>
            <a:endParaRPr lang="zh-CN" altLang="en-US" sz="2000" dirty="0">
              <a:solidFill>
                <a:schemeClr val="bg1"/>
              </a:solidFill>
              <a:latin typeface="+mj-lt"/>
            </a:endParaRPr>
          </a:p>
        </p:txBody>
      </p:sp>
      <p:sp>
        <p:nvSpPr>
          <p:cNvPr id="18" name="矩形 17"/>
          <p:cNvSpPr/>
          <p:nvPr/>
        </p:nvSpPr>
        <p:spPr>
          <a:xfrm>
            <a:off x="7488523" y="3936216"/>
            <a:ext cx="905755" cy="243689"/>
          </a:xfrm>
          <a:prstGeom prst="rect">
            <a:avLst/>
          </a:prstGeom>
          <a:solidFill>
            <a:schemeClr val="accent1"/>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2000" dirty="0">
                <a:solidFill>
                  <a:schemeClr val="bg1"/>
                </a:solidFill>
                <a:latin typeface="+mj-lt"/>
              </a:rPr>
              <a:t>Sprout</a:t>
            </a:r>
            <a:endParaRPr lang="zh-CN" altLang="en-US" sz="2000" dirty="0">
              <a:solidFill>
                <a:schemeClr val="bg1"/>
              </a:solidFill>
              <a:latin typeface="+mj-lt"/>
            </a:endParaRPr>
          </a:p>
        </p:txBody>
      </p:sp>
      <p:sp>
        <p:nvSpPr>
          <p:cNvPr id="19" name="矩形 18"/>
          <p:cNvSpPr/>
          <p:nvPr/>
        </p:nvSpPr>
        <p:spPr>
          <a:xfrm>
            <a:off x="8588620" y="3947336"/>
            <a:ext cx="674445" cy="249272"/>
          </a:xfrm>
          <a:prstGeom prst="rect">
            <a:avLst/>
          </a:prstGeom>
          <a:solidFill>
            <a:schemeClr val="accent1"/>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2000" dirty="0">
                <a:solidFill>
                  <a:schemeClr val="bg1"/>
                </a:solidFill>
                <a:latin typeface="+mj-lt"/>
              </a:rPr>
              <a:t>BBR</a:t>
            </a:r>
            <a:endParaRPr lang="zh-CN" altLang="en-US" sz="2000" dirty="0">
              <a:solidFill>
                <a:schemeClr val="bg1"/>
              </a:solidFill>
              <a:latin typeface="+mj-lt"/>
            </a:endParaRPr>
          </a:p>
        </p:txBody>
      </p:sp>
      <p:sp>
        <p:nvSpPr>
          <p:cNvPr id="20" name="矩形 19"/>
          <p:cNvSpPr/>
          <p:nvPr/>
        </p:nvSpPr>
        <p:spPr>
          <a:xfrm>
            <a:off x="8719519" y="3576867"/>
            <a:ext cx="674445" cy="249272"/>
          </a:xfrm>
          <a:prstGeom prst="rect">
            <a:avLst/>
          </a:prstGeom>
          <a:solidFill>
            <a:schemeClr val="accent1"/>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2000" dirty="0">
                <a:solidFill>
                  <a:schemeClr val="bg1"/>
                </a:solidFill>
                <a:latin typeface="+mj-lt"/>
              </a:rPr>
              <a:t>PCC</a:t>
            </a:r>
            <a:endParaRPr lang="zh-CN" altLang="en-US" sz="2000" dirty="0">
              <a:solidFill>
                <a:schemeClr val="bg1"/>
              </a:solidFill>
              <a:latin typeface="+mj-lt"/>
            </a:endParaRPr>
          </a:p>
        </p:txBody>
      </p:sp>
      <p:sp>
        <p:nvSpPr>
          <p:cNvPr id="21" name="矩形 20"/>
          <p:cNvSpPr/>
          <p:nvPr/>
        </p:nvSpPr>
        <p:spPr>
          <a:xfrm>
            <a:off x="9410629" y="3209374"/>
            <a:ext cx="874811" cy="256253"/>
          </a:xfrm>
          <a:prstGeom prst="rect">
            <a:avLst/>
          </a:prstGeom>
          <a:solidFill>
            <a:schemeClr val="accent1"/>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2000" dirty="0">
                <a:solidFill>
                  <a:srgbClr val="C00000"/>
                </a:solidFill>
                <a:latin typeface="+mj-lt"/>
              </a:rPr>
              <a:t>Copa</a:t>
            </a:r>
            <a:endParaRPr lang="zh-CN" altLang="en-US" sz="2000" dirty="0">
              <a:solidFill>
                <a:srgbClr val="C00000"/>
              </a:solidFill>
              <a:latin typeface="+mj-lt"/>
            </a:endParaRPr>
          </a:p>
        </p:txBody>
      </p:sp>
      <p:sp>
        <p:nvSpPr>
          <p:cNvPr id="22" name="矩形 21"/>
          <p:cNvSpPr/>
          <p:nvPr/>
        </p:nvSpPr>
        <p:spPr>
          <a:xfrm>
            <a:off x="9422721" y="3593037"/>
            <a:ext cx="874811" cy="256253"/>
          </a:xfrm>
          <a:prstGeom prst="rect">
            <a:avLst/>
          </a:prstGeom>
          <a:solidFill>
            <a:schemeClr val="accent1"/>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2000" dirty="0">
                <a:solidFill>
                  <a:srgbClr val="C00000"/>
                </a:solidFill>
                <a:latin typeface="+mj-lt"/>
              </a:rPr>
              <a:t>Indigo</a:t>
            </a:r>
            <a:endParaRPr lang="zh-CN" altLang="en-US" sz="2000" dirty="0">
              <a:solidFill>
                <a:srgbClr val="C00000"/>
              </a:solidFill>
              <a:latin typeface="+mj-lt"/>
            </a:endParaRPr>
          </a:p>
        </p:txBody>
      </p:sp>
      <p:sp>
        <p:nvSpPr>
          <p:cNvPr id="23" name="矩形 22"/>
          <p:cNvSpPr/>
          <p:nvPr/>
        </p:nvSpPr>
        <p:spPr>
          <a:xfrm>
            <a:off x="9430254" y="3961867"/>
            <a:ext cx="874811" cy="256253"/>
          </a:xfrm>
          <a:prstGeom prst="rect">
            <a:avLst/>
          </a:prstGeom>
          <a:solidFill>
            <a:schemeClr val="accent1"/>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2000" dirty="0" err="1">
                <a:solidFill>
                  <a:srgbClr val="C00000"/>
                </a:solidFill>
                <a:latin typeface="+mj-lt"/>
              </a:rPr>
              <a:t>Vivace</a:t>
            </a:r>
            <a:endParaRPr lang="zh-CN" altLang="en-US" sz="2000" dirty="0">
              <a:solidFill>
                <a:srgbClr val="C00000"/>
              </a:solidFill>
              <a:latin typeface="+mj-lt"/>
            </a:endParaRPr>
          </a:p>
        </p:txBody>
      </p:sp>
      <p:cxnSp>
        <p:nvCxnSpPr>
          <p:cNvPr id="24" name="直接连接符 53"/>
          <p:cNvCxnSpPr/>
          <p:nvPr/>
        </p:nvCxnSpPr>
        <p:spPr>
          <a:xfrm>
            <a:off x="9243456" y="4184726"/>
            <a:ext cx="0" cy="39960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56"/>
          <p:cNvCxnSpPr/>
          <p:nvPr/>
        </p:nvCxnSpPr>
        <p:spPr>
          <a:xfrm>
            <a:off x="7435452" y="4179905"/>
            <a:ext cx="0" cy="39960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57"/>
          <p:cNvCxnSpPr/>
          <p:nvPr/>
        </p:nvCxnSpPr>
        <p:spPr>
          <a:xfrm>
            <a:off x="4510576" y="4171474"/>
            <a:ext cx="0" cy="39960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58"/>
          <p:cNvCxnSpPr/>
          <p:nvPr/>
        </p:nvCxnSpPr>
        <p:spPr>
          <a:xfrm>
            <a:off x="2443990" y="4158222"/>
            <a:ext cx="0" cy="39960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404794" y="4340242"/>
            <a:ext cx="926857" cy="461665"/>
          </a:xfrm>
          <a:prstGeom prst="rect">
            <a:avLst/>
          </a:prstGeom>
          <a:noFill/>
        </p:spPr>
        <p:txBody>
          <a:bodyPr wrap="none" rtlCol="0">
            <a:spAutoFit/>
          </a:bodyPr>
          <a:lstStyle/>
          <a:p>
            <a:r>
              <a:rPr lang="en-US" altLang="zh-CN" sz="2400" dirty="0"/>
              <a:t>1980s</a:t>
            </a:r>
            <a:endParaRPr lang="zh-CN" altLang="en-US" sz="2400" dirty="0"/>
          </a:p>
        </p:txBody>
      </p:sp>
      <p:sp>
        <p:nvSpPr>
          <p:cNvPr id="29" name="文本框 28"/>
          <p:cNvSpPr txBox="1"/>
          <p:nvPr/>
        </p:nvSpPr>
        <p:spPr>
          <a:xfrm>
            <a:off x="3018457" y="4331241"/>
            <a:ext cx="926857" cy="461665"/>
          </a:xfrm>
          <a:prstGeom prst="rect">
            <a:avLst/>
          </a:prstGeom>
          <a:noFill/>
        </p:spPr>
        <p:txBody>
          <a:bodyPr wrap="none" rtlCol="0">
            <a:spAutoFit/>
          </a:bodyPr>
          <a:lstStyle/>
          <a:p>
            <a:r>
              <a:rPr lang="en-US" altLang="zh-CN" sz="2400" dirty="0"/>
              <a:t>1990s</a:t>
            </a:r>
            <a:endParaRPr lang="zh-CN" altLang="en-US" sz="2400" dirty="0"/>
          </a:p>
        </p:txBody>
      </p:sp>
      <p:sp>
        <p:nvSpPr>
          <p:cNvPr id="30" name="文本框 29"/>
          <p:cNvSpPr txBox="1"/>
          <p:nvPr/>
        </p:nvSpPr>
        <p:spPr>
          <a:xfrm>
            <a:off x="5445705" y="4326470"/>
            <a:ext cx="926857" cy="461665"/>
          </a:xfrm>
          <a:prstGeom prst="rect">
            <a:avLst/>
          </a:prstGeom>
          <a:noFill/>
        </p:spPr>
        <p:txBody>
          <a:bodyPr wrap="none" rtlCol="0">
            <a:spAutoFit/>
          </a:bodyPr>
          <a:lstStyle/>
          <a:p>
            <a:r>
              <a:rPr lang="en-US" altLang="zh-CN" sz="2400" dirty="0"/>
              <a:t>2000s</a:t>
            </a:r>
            <a:endParaRPr lang="zh-CN" altLang="en-US" sz="2400" dirty="0"/>
          </a:p>
        </p:txBody>
      </p:sp>
      <p:sp>
        <p:nvSpPr>
          <p:cNvPr id="31" name="文本框 30"/>
          <p:cNvSpPr txBox="1"/>
          <p:nvPr/>
        </p:nvSpPr>
        <p:spPr>
          <a:xfrm>
            <a:off x="7930651" y="4315732"/>
            <a:ext cx="926857" cy="461665"/>
          </a:xfrm>
          <a:prstGeom prst="rect">
            <a:avLst/>
          </a:prstGeom>
          <a:noFill/>
        </p:spPr>
        <p:txBody>
          <a:bodyPr wrap="none" rtlCol="0">
            <a:spAutoFit/>
          </a:bodyPr>
          <a:lstStyle/>
          <a:p>
            <a:r>
              <a:rPr lang="en-US" altLang="zh-CN" sz="2400" dirty="0"/>
              <a:t>2010s</a:t>
            </a:r>
            <a:endParaRPr lang="zh-CN" altLang="en-US" sz="2400" dirty="0"/>
          </a:p>
        </p:txBody>
      </p:sp>
      <p:sp>
        <p:nvSpPr>
          <p:cNvPr id="32" name="文本框 31"/>
          <p:cNvSpPr txBox="1"/>
          <p:nvPr/>
        </p:nvSpPr>
        <p:spPr>
          <a:xfrm>
            <a:off x="9608966" y="4325801"/>
            <a:ext cx="806631" cy="461665"/>
          </a:xfrm>
          <a:prstGeom prst="rect">
            <a:avLst/>
          </a:prstGeom>
          <a:noFill/>
        </p:spPr>
        <p:txBody>
          <a:bodyPr wrap="none" rtlCol="0">
            <a:spAutoFit/>
          </a:bodyPr>
          <a:lstStyle/>
          <a:p>
            <a:r>
              <a:rPr lang="en-US" altLang="zh-CN" sz="2400" dirty="0"/>
              <a:t>2018</a:t>
            </a:r>
            <a:endParaRPr lang="zh-CN" altLang="en-US" sz="2400" dirty="0"/>
          </a:p>
        </p:txBody>
      </p:sp>
      <p:sp>
        <p:nvSpPr>
          <p:cNvPr id="33" name="矩形 32"/>
          <p:cNvSpPr/>
          <p:nvPr/>
        </p:nvSpPr>
        <p:spPr>
          <a:xfrm>
            <a:off x="7723622" y="3555830"/>
            <a:ext cx="864998" cy="303379"/>
          </a:xfrm>
          <a:prstGeom prst="rect">
            <a:avLst/>
          </a:prstGeom>
          <a:solidFill>
            <a:schemeClr val="accent1"/>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2000" dirty="0">
                <a:solidFill>
                  <a:schemeClr val="bg1"/>
                </a:solidFill>
                <a:latin typeface="+mj-lt"/>
              </a:rPr>
              <a:t>Remy</a:t>
            </a:r>
            <a:endParaRPr lang="zh-CN" altLang="en-US" sz="2000" dirty="0">
              <a:solidFill>
                <a:schemeClr val="bg1"/>
              </a:solidFill>
              <a:latin typeface="+mj-lt"/>
            </a:endParaRPr>
          </a:p>
        </p:txBody>
      </p:sp>
      <p:pic>
        <p:nvPicPr>
          <p:cNvPr id="34" name="图片 3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60715" y="4801907"/>
            <a:ext cx="6866699" cy="2056093"/>
          </a:xfrm>
          <a:prstGeom prst="rect">
            <a:avLst/>
          </a:prstGeom>
        </p:spPr>
      </p:pic>
      <p:sp>
        <p:nvSpPr>
          <p:cNvPr id="40" name="圆角矩形 39"/>
          <p:cNvSpPr/>
          <p:nvPr/>
        </p:nvSpPr>
        <p:spPr>
          <a:xfrm>
            <a:off x="1258235" y="3516118"/>
            <a:ext cx="9758344" cy="8075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All CCs claimed they were the state-of-the-art methods</a:t>
            </a:r>
          </a:p>
        </p:txBody>
      </p:sp>
    </p:spTree>
    <p:extLst>
      <p:ext uri="{BB962C8B-B14F-4D97-AF65-F5344CB8AC3E}">
        <p14:creationId xmlns:p14="http://schemas.microsoft.com/office/powerpoint/2010/main" val="1070913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 4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2740" y="2578271"/>
            <a:ext cx="5400000" cy="3558739"/>
          </a:xfrm>
          <a:prstGeom prst="rect">
            <a:avLst/>
          </a:prstGeom>
        </p:spPr>
      </p:pic>
      <p:pic>
        <p:nvPicPr>
          <p:cNvPr id="43" name="图片 4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876079" y="2634510"/>
            <a:ext cx="5400000" cy="3502500"/>
          </a:xfrm>
          <a:prstGeom prst="rect">
            <a:avLst/>
          </a:prstGeom>
        </p:spPr>
      </p:pic>
      <p:sp>
        <p:nvSpPr>
          <p:cNvPr id="2" name="文本占位符 1"/>
          <p:cNvSpPr>
            <a:spLocks noGrp="1"/>
          </p:cNvSpPr>
          <p:nvPr>
            <p:ph type="body" sz="quarter" idx="10"/>
          </p:nvPr>
        </p:nvSpPr>
        <p:spPr/>
        <p:txBody>
          <a:bodyPr/>
          <a:lstStyle/>
          <a:p>
            <a:r>
              <a:rPr kumimoji="1" lang="en-US" altLang="zh-CN" dirty="0"/>
              <a:t>Inefficient Congestion Control Problem </a:t>
            </a:r>
            <a:endParaRPr kumimoji="1" lang="zh-CN" altLang="en-US" dirty="0"/>
          </a:p>
        </p:txBody>
      </p:sp>
      <p:sp>
        <p:nvSpPr>
          <p:cNvPr id="3" name="内容占位符 2"/>
          <p:cNvSpPr>
            <a:spLocks noGrp="1"/>
          </p:cNvSpPr>
          <p:nvPr>
            <p:ph idx="1"/>
          </p:nvPr>
        </p:nvSpPr>
        <p:spPr/>
        <p:txBody>
          <a:bodyPr>
            <a:normAutofit/>
          </a:bodyPr>
          <a:lstStyle/>
          <a:p>
            <a:r>
              <a:rPr kumimoji="1" lang="en-US" altLang="zh-CN" sz="2400" b="1" dirty="0"/>
              <a:t>Pantheon </a:t>
            </a:r>
            <a:r>
              <a:rPr kumimoji="1" lang="en-US" altLang="zh-CN" sz="2400" b="1" dirty="0">
                <a:solidFill>
                  <a:schemeClr val="accent3"/>
                </a:solidFill>
              </a:rPr>
              <a:t>[ATC’18]</a:t>
            </a:r>
            <a:r>
              <a:rPr kumimoji="1" lang="en-US" altLang="zh-CN" sz="2400" b="1" dirty="0"/>
              <a:t>: </a:t>
            </a:r>
            <a:r>
              <a:rPr lang="en-US" altLang="zh-CN" sz="2400" b="1" dirty="0"/>
              <a:t>No single CC scheme can beat all others in all network conditions.</a:t>
            </a:r>
            <a:endParaRPr kumimoji="1" lang="en-US" altLang="zh-CN" sz="2400" b="1" dirty="0"/>
          </a:p>
          <a:p>
            <a:pPr lvl="1"/>
            <a:r>
              <a:rPr lang="en-US" altLang="zh-CN" sz="2000" dirty="0"/>
              <a:t>Protocol performs best varies </a:t>
            </a:r>
            <a:r>
              <a:rPr lang="en-US" altLang="zh-CN" sz="2000" b="1" i="1" dirty="0"/>
              <a:t>by path, by path direction, in time </a:t>
            </a:r>
          </a:p>
          <a:p>
            <a:pPr lvl="1"/>
            <a:endParaRPr kumimoji="1" lang="zh-CN" altLang="en-US" sz="2000" b="1" dirty="0"/>
          </a:p>
        </p:txBody>
      </p:sp>
      <p:sp>
        <p:nvSpPr>
          <p:cNvPr id="4" name="幻灯片编号占位符 3"/>
          <p:cNvSpPr>
            <a:spLocks noGrp="1"/>
          </p:cNvSpPr>
          <p:nvPr>
            <p:ph type="sldNum" sz="quarter" idx="13"/>
          </p:nvPr>
        </p:nvSpPr>
        <p:spPr/>
        <p:txBody>
          <a:bodyPr/>
          <a:lstStyle/>
          <a:p>
            <a:fld id="{33D6DA08-2198-194F-8B57-C883F3E47026}" type="slidenum">
              <a:rPr kumimoji="1" lang="zh-CN" altLang="en-US" smtClean="0"/>
              <a:t>8</a:t>
            </a:fld>
            <a:endParaRPr kumimoji="1" lang="zh-CN" altLang="en-US"/>
          </a:p>
        </p:txBody>
      </p:sp>
      <p:sp>
        <p:nvSpPr>
          <p:cNvPr id="41" name="圆角矩形 40"/>
          <p:cNvSpPr/>
          <p:nvPr/>
        </p:nvSpPr>
        <p:spPr>
          <a:xfrm>
            <a:off x="1241988" y="3540246"/>
            <a:ext cx="9954604" cy="8455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How to configure efficient CC scheme over the Internet?</a:t>
            </a:r>
          </a:p>
        </p:txBody>
      </p:sp>
    </p:spTree>
    <p:extLst>
      <p:ext uri="{BB962C8B-B14F-4D97-AF65-F5344CB8AC3E}">
        <p14:creationId xmlns:p14="http://schemas.microsoft.com/office/powerpoint/2010/main" val="2010626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To solve the problems </a:t>
            </a:r>
            <a:endParaRPr kumimoji="1" lang="zh-CN" altLang="en-US" dirty="0"/>
          </a:p>
        </p:txBody>
      </p:sp>
      <p:sp>
        <p:nvSpPr>
          <p:cNvPr id="3" name="内容占位符 2"/>
          <p:cNvSpPr>
            <a:spLocks noGrp="1"/>
          </p:cNvSpPr>
          <p:nvPr>
            <p:ph idx="1"/>
          </p:nvPr>
        </p:nvSpPr>
        <p:spPr>
          <a:xfrm>
            <a:off x="322288" y="1417851"/>
            <a:ext cx="11709291" cy="4896451"/>
          </a:xfrm>
        </p:spPr>
        <p:txBody>
          <a:bodyPr/>
          <a:lstStyle/>
          <a:p>
            <a:pPr>
              <a:lnSpc>
                <a:spcPct val="100000"/>
              </a:lnSpc>
              <a:spcBef>
                <a:spcPts val="0"/>
              </a:spcBef>
              <a:defRPr/>
            </a:pPr>
            <a:r>
              <a:rPr kumimoji="1" lang="en-US" altLang="zh-CN" sz="2400" b="1" dirty="0"/>
              <a:t>To solve the problems, our basic idea: </a:t>
            </a:r>
          </a:p>
          <a:p>
            <a:pPr lvl="1">
              <a:lnSpc>
                <a:spcPct val="100000"/>
              </a:lnSpc>
              <a:spcBef>
                <a:spcPts val="0"/>
              </a:spcBef>
              <a:defRPr/>
            </a:pPr>
            <a:r>
              <a:rPr lang="en-US" altLang="zh-CN" sz="2000" b="1" dirty="0">
                <a:solidFill>
                  <a:srgbClr val="C00000"/>
                </a:solidFill>
              </a:rPr>
              <a:t>TCP-RL: </a:t>
            </a:r>
            <a:r>
              <a:rPr lang="en-US" altLang="zh-CN" sz="2000" dirty="0">
                <a:solidFill>
                  <a:srgbClr val="C00000"/>
                </a:solidFill>
              </a:rPr>
              <a:t>Dynamically configuring </a:t>
            </a:r>
            <a:r>
              <a:rPr lang="en-US" altLang="zh-CN" sz="2000" i="1" dirty="0"/>
              <a:t>IW </a:t>
            </a:r>
            <a:r>
              <a:rPr lang="en-US" altLang="zh-CN" sz="2000" dirty="0"/>
              <a:t>and </a:t>
            </a:r>
            <a:r>
              <a:rPr lang="en-US" altLang="zh-CN" sz="2000" i="1" dirty="0"/>
              <a:t>CC </a:t>
            </a:r>
            <a:r>
              <a:rPr lang="en-US" altLang="zh-CN" sz="2000" dirty="0"/>
              <a:t>Schemes at server side through </a:t>
            </a:r>
            <a:r>
              <a:rPr lang="en-US" altLang="zh-CN" sz="2000" dirty="0">
                <a:solidFill>
                  <a:srgbClr val="C00000"/>
                </a:solidFill>
              </a:rPr>
              <a:t>Reinforcement Learning (RL)</a:t>
            </a:r>
            <a:endParaRPr kumimoji="1" lang="en-US" altLang="zh-CN" sz="2000" dirty="0">
              <a:solidFill>
                <a:srgbClr val="C00000"/>
              </a:solidFill>
            </a:endParaRPr>
          </a:p>
          <a:p>
            <a:pPr lvl="1">
              <a:lnSpc>
                <a:spcPct val="100000"/>
              </a:lnSpc>
              <a:spcBef>
                <a:spcPts val="0"/>
              </a:spcBef>
              <a:defRPr/>
            </a:pPr>
            <a:endParaRPr kumimoji="1" lang="zh-CN" altLang="en-US" b="1" dirty="0"/>
          </a:p>
        </p:txBody>
      </p:sp>
      <p:sp>
        <p:nvSpPr>
          <p:cNvPr id="4" name="幻灯片编号占位符 3"/>
          <p:cNvSpPr>
            <a:spLocks noGrp="1"/>
          </p:cNvSpPr>
          <p:nvPr>
            <p:ph type="sldNum" sz="quarter" idx="13"/>
          </p:nvPr>
        </p:nvSpPr>
        <p:spPr/>
        <p:txBody>
          <a:bodyPr/>
          <a:lstStyle/>
          <a:p>
            <a:fld id="{33D6DA08-2198-194F-8B57-C883F3E47026}" type="slidenum">
              <a:rPr kumimoji="1" lang="zh-CN" altLang="en-US" smtClean="0"/>
              <a:t>9</a:t>
            </a:fld>
            <a:endParaRPr kumimoji="1" lang="zh-CN" altLang="en-US"/>
          </a:p>
        </p:txBody>
      </p:sp>
      <p:sp>
        <p:nvSpPr>
          <p:cNvPr id="5" name="矩形 4"/>
          <p:cNvSpPr/>
          <p:nvPr/>
        </p:nvSpPr>
        <p:spPr>
          <a:xfrm>
            <a:off x="1597448" y="2582054"/>
            <a:ext cx="2988859" cy="693058"/>
          </a:xfrm>
          <a:prstGeom prst="rect">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t>1. Flow startup problem</a:t>
            </a:r>
            <a:endParaRPr kumimoji="1" lang="zh-CN" altLang="en-US" sz="2400" b="1" dirty="0"/>
          </a:p>
        </p:txBody>
      </p:sp>
      <p:sp>
        <p:nvSpPr>
          <p:cNvPr id="6" name="矩形 5"/>
          <p:cNvSpPr/>
          <p:nvPr/>
        </p:nvSpPr>
        <p:spPr>
          <a:xfrm>
            <a:off x="6544094" y="2582054"/>
            <a:ext cx="3438106" cy="6930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t>2. Inefficient Congestion Control problem</a:t>
            </a:r>
            <a:endParaRPr kumimoji="1" lang="zh-CN" altLang="en-US" sz="2400" b="1" dirty="0"/>
          </a:p>
        </p:txBody>
      </p:sp>
      <p:sp>
        <p:nvSpPr>
          <p:cNvPr id="9" name="矩形 8"/>
          <p:cNvSpPr/>
          <p:nvPr/>
        </p:nvSpPr>
        <p:spPr>
          <a:xfrm>
            <a:off x="1597448" y="4429460"/>
            <a:ext cx="2988859" cy="693058"/>
          </a:xfrm>
          <a:prstGeom prst="rect">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t>Dynamically Configure suitable IW</a:t>
            </a:r>
            <a:endParaRPr kumimoji="1" lang="zh-CN" altLang="en-US" sz="2400" b="1" dirty="0"/>
          </a:p>
        </p:txBody>
      </p:sp>
      <p:sp>
        <p:nvSpPr>
          <p:cNvPr id="10" name="矩形 9"/>
          <p:cNvSpPr/>
          <p:nvPr/>
        </p:nvSpPr>
        <p:spPr>
          <a:xfrm>
            <a:off x="6711108" y="4413839"/>
            <a:ext cx="3271092" cy="693058"/>
          </a:xfrm>
          <a:prstGeom prst="rect">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t>Dynamically Configure </a:t>
            </a:r>
            <a:r>
              <a:rPr kumimoji="1" lang="en-US" altLang="zh-CN" sz="2400" b="1"/>
              <a:t>suitable CC</a:t>
            </a:r>
            <a:endParaRPr kumimoji="1" lang="zh-CN" altLang="en-US" sz="2400" b="1" dirty="0"/>
          </a:p>
        </p:txBody>
      </p:sp>
      <p:sp>
        <p:nvSpPr>
          <p:cNvPr id="11" name="椭圆 10"/>
          <p:cNvSpPr/>
          <p:nvPr/>
        </p:nvSpPr>
        <p:spPr>
          <a:xfrm>
            <a:off x="4828674" y="3275112"/>
            <a:ext cx="1427747" cy="1248762"/>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solidFill>
                  <a:srgbClr val="C00000"/>
                </a:solidFill>
              </a:rPr>
              <a:t>RL logic </a:t>
            </a:r>
            <a:endParaRPr kumimoji="1" lang="zh-CN" altLang="en-US" sz="2400" b="1" dirty="0">
              <a:solidFill>
                <a:srgbClr val="C00000"/>
              </a:solidFill>
            </a:endParaRPr>
          </a:p>
        </p:txBody>
      </p:sp>
      <p:cxnSp>
        <p:nvCxnSpPr>
          <p:cNvPr id="13" name="直线连接符 12"/>
          <p:cNvCxnSpPr>
            <a:stCxn id="5" idx="2"/>
            <a:endCxn id="11" idx="2"/>
          </p:cNvCxnSpPr>
          <p:nvPr/>
        </p:nvCxnSpPr>
        <p:spPr>
          <a:xfrm>
            <a:off x="3091878" y="3275112"/>
            <a:ext cx="1736796" cy="62438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线连接符 14"/>
          <p:cNvCxnSpPr>
            <a:stCxn id="11" idx="2"/>
            <a:endCxn id="9" idx="0"/>
          </p:cNvCxnSpPr>
          <p:nvPr/>
        </p:nvCxnSpPr>
        <p:spPr>
          <a:xfrm flipH="1">
            <a:off x="3091878" y="3899493"/>
            <a:ext cx="1736796" cy="529967"/>
          </a:xfrm>
          <a:prstGeom prst="line">
            <a:avLst/>
          </a:prstGeom>
          <a:ln w="28575">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7" name="直线连接符 16"/>
          <p:cNvCxnSpPr>
            <a:stCxn id="6" idx="2"/>
            <a:endCxn id="11" idx="6"/>
          </p:cNvCxnSpPr>
          <p:nvPr/>
        </p:nvCxnSpPr>
        <p:spPr>
          <a:xfrm flipH="1">
            <a:off x="6256421" y="3275112"/>
            <a:ext cx="2006726" cy="62438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线连接符 18"/>
          <p:cNvCxnSpPr>
            <a:stCxn id="11" idx="6"/>
            <a:endCxn id="10" idx="0"/>
          </p:cNvCxnSpPr>
          <p:nvPr/>
        </p:nvCxnSpPr>
        <p:spPr>
          <a:xfrm>
            <a:off x="6256421" y="3899493"/>
            <a:ext cx="2090233" cy="514346"/>
          </a:xfrm>
          <a:prstGeom prst="line">
            <a:avLst/>
          </a:prstGeom>
          <a:ln w="28575">
            <a:solidFill>
              <a:schemeClr val="accent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58331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44890</TotalTime>
  <Words>4843</Words>
  <Application>Microsoft Office PowerPoint</Application>
  <PresentationFormat>宽屏</PresentationFormat>
  <Paragraphs>634</Paragraphs>
  <Slides>40</Slides>
  <Notes>37</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40</vt:i4>
      </vt:variant>
    </vt:vector>
  </HeadingPairs>
  <TitlesOfParts>
    <vt:vector size="48" baseType="lpstr">
      <vt:lpstr>黑体</vt:lpstr>
      <vt:lpstr>微软雅黑</vt:lpstr>
      <vt:lpstr>微软雅黑</vt:lpstr>
      <vt:lpstr>Arial</vt:lpstr>
      <vt:lpstr>Calibri</vt:lpstr>
      <vt:lpstr>Calibri Light</vt:lpstr>
      <vt:lpstr>Cambria Math</vt:lpstr>
      <vt:lpstr>Office 主题</vt:lpstr>
      <vt:lpstr>Dynamic TCP Initial Windows and Congestion Control Schemes through Reinforcement Learning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聂晓辉</dc:creator>
  <cp:lastModifiedBy>张 霖</cp:lastModifiedBy>
  <cp:revision>4713</cp:revision>
  <cp:lastPrinted>2017-09-13T08:43:38Z</cp:lastPrinted>
  <dcterms:created xsi:type="dcterms:W3CDTF">2016-12-04T13:42:53Z</dcterms:created>
  <dcterms:modified xsi:type="dcterms:W3CDTF">2019-09-11T07:58:14Z</dcterms:modified>
</cp:coreProperties>
</file>